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64" r:id="rId4"/>
    <p:sldId id="329" r:id="rId5"/>
    <p:sldId id="327" r:id="rId6"/>
    <p:sldId id="331" r:id="rId7"/>
    <p:sldId id="274" r:id="rId8"/>
    <p:sldId id="312" r:id="rId9"/>
    <p:sldId id="313" r:id="rId10"/>
    <p:sldId id="314" r:id="rId11"/>
    <p:sldId id="311" r:id="rId12"/>
    <p:sldId id="316" r:id="rId13"/>
    <p:sldId id="319" r:id="rId14"/>
    <p:sldId id="318" r:id="rId15"/>
    <p:sldId id="320" r:id="rId16"/>
    <p:sldId id="321" r:id="rId17"/>
    <p:sldId id="322" r:id="rId18"/>
    <p:sldId id="315" r:id="rId19"/>
    <p:sldId id="324" r:id="rId20"/>
    <p:sldId id="323" r:id="rId21"/>
    <p:sldId id="326" r:id="rId22"/>
    <p:sldId id="325" r:id="rId23"/>
    <p:sldId id="332" r:id="rId24"/>
    <p:sldId id="340" r:id="rId25"/>
    <p:sldId id="341" r:id="rId26"/>
    <p:sldId id="342" r:id="rId27"/>
    <p:sldId id="343" r:id="rId28"/>
    <p:sldId id="339" r:id="rId29"/>
    <p:sldId id="330" r:id="rId30"/>
    <p:sldId id="333" r:id="rId31"/>
    <p:sldId id="334" r:id="rId32"/>
    <p:sldId id="335" r:id="rId33"/>
    <p:sldId id="336" r:id="rId34"/>
    <p:sldId id="337" r:id="rId35"/>
    <p:sldId id="338" r:id="rId36"/>
    <p:sldId id="263" r:id="rId37"/>
  </p:sldIdLst>
  <p:sldSz cx="9144000" cy="6858000" type="screen4x3"/>
  <p:notesSz cx="6858000" cy="9144000"/>
  <p:embeddedFontLst>
    <p:embeddedFont>
      <p:font typeface="맑은 고딕" pitchFamily="50" charset="-127"/>
      <p:regular r:id="rId39"/>
      <p:bold r:id="rId40"/>
    </p:embeddedFont>
    <p:embeddedFont>
      <p:font typeface="Impact" pitchFamily="34" charset="0"/>
      <p:regular r:id="rId41"/>
    </p:embeddedFont>
    <p:embeddedFont>
      <p:font typeface="-윤고딕340" pitchFamily="18" charset="-127"/>
      <p:regular r:id="rId42"/>
    </p:embeddedFont>
    <p:embeddedFont>
      <p:font typeface="-윤고딕360" pitchFamily="18" charset="-127"/>
      <p:regular r:id="rId43"/>
    </p:embeddedFont>
    <p:embeddedFont>
      <p:font typeface="-윤고딕320" pitchFamily="18" charset="-127"/>
      <p:regular r:id="rId44"/>
    </p:embeddedFont>
    <p:embeddedFont>
      <p:font typeface="-윤고딕330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A39F"/>
    <a:srgbClr val="C5A069"/>
    <a:srgbClr val="CFB691"/>
    <a:srgbClr val="487C78"/>
    <a:srgbClr val="C7B193"/>
    <a:srgbClr val="5B938A"/>
    <a:srgbClr val="666666"/>
    <a:srgbClr val="E0EEDE"/>
    <a:srgbClr val="F3EEE9"/>
    <a:srgbClr val="EEE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9" autoAdjust="0"/>
    <p:restoredTop sz="74539" autoAdjust="0"/>
  </p:normalViewPr>
  <p:slideViewPr>
    <p:cSldViewPr>
      <p:cViewPr>
        <p:scale>
          <a:sx n="75" d="100"/>
          <a:sy n="75" d="100"/>
        </p:scale>
        <p:origin x="-1980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D88BB4-5C1D-4127-B176-7CA2C3A6E23E}" type="doc">
      <dgm:prSet loTypeId="urn:microsoft.com/office/officeart/2005/8/layout/radial1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A26B0882-BAEA-432D-8435-F7DE63F860B0}">
      <dgm:prSet phldrT="[텍스트]" custT="1"/>
      <dgm:spPr>
        <a:solidFill>
          <a:srgbClr val="487C78"/>
        </a:solidFill>
        <a:ln>
          <a:noFill/>
        </a:ln>
      </dgm:spPr>
      <dgm:t>
        <a:bodyPr lIns="0" tIns="0" rIns="0" bIns="0"/>
        <a:lstStyle/>
        <a:p>
          <a:pPr latinLnBrk="1"/>
          <a:r>
            <a:rPr lang="en-US" altLang="ko-KR" sz="1800" dirty="0" smtClean="0">
              <a:latin typeface="-윤고딕360" pitchFamily="18" charset="-127"/>
              <a:ea typeface="-윤고딕360" pitchFamily="18" charset="-127"/>
            </a:rPr>
            <a:t>F-EMS</a:t>
          </a:r>
          <a:endParaRPr lang="ko-KR" altLang="en-US" sz="1800" dirty="0">
            <a:latin typeface="-윤고딕360" pitchFamily="18" charset="-127"/>
            <a:ea typeface="-윤고딕360" pitchFamily="18" charset="-127"/>
          </a:endParaRPr>
        </a:p>
      </dgm:t>
    </dgm:pt>
    <dgm:pt modelId="{C5824E5B-0DB4-4512-B15D-CC957DD3168F}" type="parTrans" cxnId="{6AD96674-97C0-4C39-AC82-E345F24CCC18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461E634A-A414-4139-8C75-B5581BA691B0}" type="sibTrans" cxnId="{6AD96674-97C0-4C39-AC82-E345F24CCC18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5B972083-E69B-4E2C-834F-799016913E4A}">
      <dgm:prSet phldrT="[텍스트]"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000" dirty="0" smtClean="0">
              <a:latin typeface="-윤고딕330" pitchFamily="18" charset="-127"/>
              <a:ea typeface="-윤고딕330" pitchFamily="18" charset="-127"/>
            </a:rPr>
            <a:t>직원</a:t>
          </a:r>
          <a:endParaRPr lang="ko-KR" altLang="en-US" sz="2000" dirty="0">
            <a:latin typeface="-윤고딕330" pitchFamily="18" charset="-127"/>
            <a:ea typeface="-윤고딕330" pitchFamily="18" charset="-127"/>
          </a:endParaRPr>
        </a:p>
      </dgm:t>
    </dgm:pt>
    <dgm:pt modelId="{7E302533-E035-415D-86B9-7E8ABF71101E}" type="parTrans" cxnId="{D0EFEE97-1CD8-4E42-A641-9F9C9B446389}">
      <dgm:prSet/>
      <dgm:spPr>
        <a:solidFill>
          <a:srgbClr val="487C78"/>
        </a:solidFill>
        <a:ln>
          <a:solidFill>
            <a:srgbClr val="666666"/>
          </a:solidFill>
        </a:ln>
      </dgm:spPr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D91A8A11-094D-4E4F-97B2-77838C6BB89F}" type="sibTrans" cxnId="{D0EFEE97-1CD8-4E42-A641-9F9C9B446389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F4F14EE4-90E7-4748-A161-149BE13DA2EF}">
      <dgm:prSet phldrT="[텍스트]"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000" dirty="0" smtClean="0">
              <a:latin typeface="-윤고딕330" pitchFamily="18" charset="-127"/>
              <a:ea typeface="-윤고딕330" pitchFamily="18" charset="-127"/>
            </a:rPr>
            <a:t>학생</a:t>
          </a:r>
          <a:endParaRPr lang="ko-KR" altLang="en-US" sz="2000" dirty="0">
            <a:latin typeface="-윤고딕330" pitchFamily="18" charset="-127"/>
            <a:ea typeface="-윤고딕330" pitchFamily="18" charset="-127"/>
          </a:endParaRPr>
        </a:p>
      </dgm:t>
    </dgm:pt>
    <dgm:pt modelId="{540D8C8A-0124-4819-A84D-74A8985E0E1A}" type="parTrans" cxnId="{1274C95E-4AA8-4DC3-87EC-007C38B6E5D4}">
      <dgm:prSet/>
      <dgm:spPr>
        <a:solidFill>
          <a:srgbClr val="487C78"/>
        </a:solidFill>
        <a:ln>
          <a:solidFill>
            <a:srgbClr val="666666"/>
          </a:solidFill>
        </a:ln>
      </dgm:spPr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78F5BA54-102B-41FD-AF3F-271DF9295703}" type="sibTrans" cxnId="{1274C95E-4AA8-4DC3-87EC-007C38B6E5D4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06B62574-767A-4110-92E1-6A0B411A41D0}">
      <dgm:prSet phldrT="[텍스트]"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000" dirty="0" smtClean="0">
              <a:latin typeface="-윤고딕330" pitchFamily="18" charset="-127"/>
              <a:ea typeface="-윤고딕330" pitchFamily="18" charset="-127"/>
            </a:rPr>
            <a:t>교수</a:t>
          </a:r>
          <a:endParaRPr lang="ko-KR" altLang="en-US" sz="2000" dirty="0">
            <a:latin typeface="-윤고딕330" pitchFamily="18" charset="-127"/>
            <a:ea typeface="-윤고딕330" pitchFamily="18" charset="-127"/>
          </a:endParaRPr>
        </a:p>
      </dgm:t>
    </dgm:pt>
    <dgm:pt modelId="{3EC098E0-9F01-43AB-BC8C-63C70FBDE198}" type="parTrans" cxnId="{1810D494-B4E5-4A75-B1EF-4B5538FF2FB2}">
      <dgm:prSet/>
      <dgm:spPr>
        <a:solidFill>
          <a:srgbClr val="487C78"/>
        </a:solidFill>
        <a:ln>
          <a:solidFill>
            <a:srgbClr val="666666"/>
          </a:solidFill>
        </a:ln>
      </dgm:spPr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E725F276-6C34-4833-9C8A-4B1550D403AB}" type="sibTrans" cxnId="{1810D494-B4E5-4A75-B1EF-4B5538FF2FB2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BD5913C2-4CF8-4717-82F0-674321AD152D}">
      <dgm:prSet phldrT="[텍스트]"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000" dirty="0" smtClean="0">
              <a:latin typeface="-윤고딕330" pitchFamily="18" charset="-127"/>
              <a:ea typeface="-윤고딕330" pitchFamily="18" charset="-127"/>
            </a:rPr>
            <a:t>관리자</a:t>
          </a:r>
          <a:endParaRPr lang="ko-KR" altLang="en-US" sz="2000" dirty="0">
            <a:latin typeface="-윤고딕330" pitchFamily="18" charset="-127"/>
            <a:ea typeface="-윤고딕330" pitchFamily="18" charset="-127"/>
          </a:endParaRPr>
        </a:p>
      </dgm:t>
    </dgm:pt>
    <dgm:pt modelId="{85A79C32-2850-4166-B9AE-D2E4BB99DB46}" type="parTrans" cxnId="{03B00C2E-4144-4CC7-AAC3-065B8C82B2E0}">
      <dgm:prSet/>
      <dgm:spPr>
        <a:solidFill>
          <a:srgbClr val="487C78"/>
        </a:solidFill>
        <a:ln>
          <a:solidFill>
            <a:srgbClr val="666666"/>
          </a:solidFill>
        </a:ln>
      </dgm:spPr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440FC45D-4709-4C0D-903D-EAB71981BB8C}" type="sibTrans" cxnId="{03B00C2E-4144-4CC7-AAC3-065B8C82B2E0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D3DEA982-471F-4F90-BE30-E07DA14C19D6}" type="pres">
      <dgm:prSet presAssocID="{62D88BB4-5C1D-4127-B176-7CA2C3A6E23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41867A-38FB-4825-B611-C0068FD7E3CA}" type="pres">
      <dgm:prSet presAssocID="{A26B0882-BAEA-432D-8435-F7DE63F860B0}" presName="centerShape" presStyleLbl="node0" presStyleIdx="0" presStyleCnt="1" custLinFactNeighborX="1841" custLinFactNeighborY="600"/>
      <dgm:spPr/>
      <dgm:t>
        <a:bodyPr/>
        <a:lstStyle/>
        <a:p>
          <a:pPr latinLnBrk="1"/>
          <a:endParaRPr lang="ko-KR" altLang="en-US"/>
        </a:p>
      </dgm:t>
    </dgm:pt>
    <dgm:pt modelId="{60F452DE-7496-4C99-AA4D-F289EC9B0E8F}" type="pres">
      <dgm:prSet presAssocID="{7E302533-E035-415D-86B9-7E8ABF71101E}" presName="Name9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5D7F499A-5DA7-424F-A48B-7C79D043DF1C}" type="pres">
      <dgm:prSet presAssocID="{7E302533-E035-415D-86B9-7E8ABF71101E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05146F11-6E61-48FD-B98D-8EA31ED416FA}" type="pres">
      <dgm:prSet presAssocID="{5B972083-E69B-4E2C-834F-799016913E4A}" presName="node" presStyleLbl="node1" presStyleIdx="0" presStyleCnt="4" custRadScaleRad="135212" custRadScaleInc="-25112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EB1D97-26C9-4B71-A1F3-3EF218D29186}" type="pres">
      <dgm:prSet presAssocID="{540D8C8A-0124-4819-A84D-74A8985E0E1A}" presName="Name9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9E7B2FF-8A0B-4312-A286-54CB6A52CF99}" type="pres">
      <dgm:prSet presAssocID="{540D8C8A-0124-4819-A84D-74A8985E0E1A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E7F1F60-817D-4963-BF9F-41C1A81C40A0}" type="pres">
      <dgm:prSet presAssocID="{F4F14EE4-90E7-4748-A161-149BE13DA2EF}" presName="node" presStyleLbl="node1" presStyleIdx="1" presStyleCnt="4" custRadScaleRad="143023" custRadScaleInc="-437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D11FFA-A977-446E-9C9B-D5E73B4E0E57}" type="pres">
      <dgm:prSet presAssocID="{3EC098E0-9F01-43AB-BC8C-63C70FBDE198}" presName="Name9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40B157BD-EBF6-4325-9264-46E9AB32102B}" type="pres">
      <dgm:prSet presAssocID="{3EC098E0-9F01-43AB-BC8C-63C70FBDE198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AE30887C-A925-45F2-9345-1D1FBF298249}" type="pres">
      <dgm:prSet presAssocID="{06B62574-767A-4110-92E1-6A0B411A41D0}" presName="node" presStyleLbl="node1" presStyleIdx="2" presStyleCnt="4" custRadScaleRad="146533" custRadScaleInc="-14838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5C4922-493A-4933-9F99-498B385DCC4B}" type="pres">
      <dgm:prSet presAssocID="{85A79C32-2850-4166-B9AE-D2E4BB99DB46}" presName="Name9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4DBDC74-A4AF-475F-8295-8DFF98404CDC}" type="pres">
      <dgm:prSet presAssocID="{85A79C32-2850-4166-B9AE-D2E4BB99DB46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426B6233-375A-4659-B8D0-0C21D4599660}" type="pres">
      <dgm:prSet presAssocID="{BD5913C2-4CF8-4717-82F0-674321AD152D}" presName="node" presStyleLbl="node1" presStyleIdx="3" presStyleCnt="4" custRadScaleRad="135325" custRadScaleInc="5137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61787E1-6132-460D-AE5E-87336EBF0C1D}" type="presOf" srcId="{540D8C8A-0124-4819-A84D-74A8985E0E1A}" destId="{49E7B2FF-8A0B-4312-A286-54CB6A52CF99}" srcOrd="1" destOrd="0" presId="urn:microsoft.com/office/officeart/2005/8/layout/radial1"/>
    <dgm:cxn modelId="{D78E6499-63B3-404C-B66E-F9163B525F65}" type="presOf" srcId="{3EC098E0-9F01-43AB-BC8C-63C70FBDE198}" destId="{40B157BD-EBF6-4325-9264-46E9AB32102B}" srcOrd="1" destOrd="0" presId="urn:microsoft.com/office/officeart/2005/8/layout/radial1"/>
    <dgm:cxn modelId="{2A4E034F-9F14-456F-A5F6-E049EBB5F812}" type="presOf" srcId="{7E302533-E035-415D-86B9-7E8ABF71101E}" destId="{5D7F499A-5DA7-424F-A48B-7C79D043DF1C}" srcOrd="1" destOrd="0" presId="urn:microsoft.com/office/officeart/2005/8/layout/radial1"/>
    <dgm:cxn modelId="{FEEB8143-2A74-4C42-A337-EA488300FA32}" type="presOf" srcId="{85A79C32-2850-4166-B9AE-D2E4BB99DB46}" destId="{A4DBDC74-A4AF-475F-8295-8DFF98404CDC}" srcOrd="1" destOrd="0" presId="urn:microsoft.com/office/officeart/2005/8/layout/radial1"/>
    <dgm:cxn modelId="{1274C95E-4AA8-4DC3-87EC-007C38B6E5D4}" srcId="{A26B0882-BAEA-432D-8435-F7DE63F860B0}" destId="{F4F14EE4-90E7-4748-A161-149BE13DA2EF}" srcOrd="1" destOrd="0" parTransId="{540D8C8A-0124-4819-A84D-74A8985E0E1A}" sibTransId="{78F5BA54-102B-41FD-AF3F-271DF9295703}"/>
    <dgm:cxn modelId="{EBBE6D93-E91A-48BF-B5CE-6041DBEF548A}" type="presOf" srcId="{62D88BB4-5C1D-4127-B176-7CA2C3A6E23E}" destId="{D3DEA982-471F-4F90-BE30-E07DA14C19D6}" srcOrd="0" destOrd="0" presId="urn:microsoft.com/office/officeart/2005/8/layout/radial1"/>
    <dgm:cxn modelId="{03B00C2E-4144-4CC7-AAC3-065B8C82B2E0}" srcId="{A26B0882-BAEA-432D-8435-F7DE63F860B0}" destId="{BD5913C2-4CF8-4717-82F0-674321AD152D}" srcOrd="3" destOrd="0" parTransId="{85A79C32-2850-4166-B9AE-D2E4BB99DB46}" sibTransId="{440FC45D-4709-4C0D-903D-EAB71981BB8C}"/>
    <dgm:cxn modelId="{6AD96674-97C0-4C39-AC82-E345F24CCC18}" srcId="{62D88BB4-5C1D-4127-B176-7CA2C3A6E23E}" destId="{A26B0882-BAEA-432D-8435-F7DE63F860B0}" srcOrd="0" destOrd="0" parTransId="{C5824E5B-0DB4-4512-B15D-CC957DD3168F}" sibTransId="{461E634A-A414-4139-8C75-B5581BA691B0}"/>
    <dgm:cxn modelId="{CC7C1074-1A6F-4A44-A0D8-925CE10F6788}" type="presOf" srcId="{06B62574-767A-4110-92E1-6A0B411A41D0}" destId="{AE30887C-A925-45F2-9345-1D1FBF298249}" srcOrd="0" destOrd="0" presId="urn:microsoft.com/office/officeart/2005/8/layout/radial1"/>
    <dgm:cxn modelId="{63721ECC-A6DC-44DB-917D-186185678CB3}" type="presOf" srcId="{BD5913C2-4CF8-4717-82F0-674321AD152D}" destId="{426B6233-375A-4659-B8D0-0C21D4599660}" srcOrd="0" destOrd="0" presId="urn:microsoft.com/office/officeart/2005/8/layout/radial1"/>
    <dgm:cxn modelId="{F7A069C3-941B-436B-88E6-2E2A15BFDACA}" type="presOf" srcId="{F4F14EE4-90E7-4748-A161-149BE13DA2EF}" destId="{AE7F1F60-817D-4963-BF9F-41C1A81C40A0}" srcOrd="0" destOrd="0" presId="urn:microsoft.com/office/officeart/2005/8/layout/radial1"/>
    <dgm:cxn modelId="{1810D494-B4E5-4A75-B1EF-4B5538FF2FB2}" srcId="{A26B0882-BAEA-432D-8435-F7DE63F860B0}" destId="{06B62574-767A-4110-92E1-6A0B411A41D0}" srcOrd="2" destOrd="0" parTransId="{3EC098E0-9F01-43AB-BC8C-63C70FBDE198}" sibTransId="{E725F276-6C34-4833-9C8A-4B1550D403AB}"/>
    <dgm:cxn modelId="{1C563BF0-8434-49D5-8F09-422E65E3FC20}" type="presOf" srcId="{3EC098E0-9F01-43AB-BC8C-63C70FBDE198}" destId="{36D11FFA-A977-446E-9C9B-D5E73B4E0E57}" srcOrd="0" destOrd="0" presId="urn:microsoft.com/office/officeart/2005/8/layout/radial1"/>
    <dgm:cxn modelId="{C1AC523C-65EF-4D59-BC99-8C0908F696A7}" type="presOf" srcId="{540D8C8A-0124-4819-A84D-74A8985E0E1A}" destId="{87EB1D97-26C9-4B71-A1F3-3EF218D29186}" srcOrd="0" destOrd="0" presId="urn:microsoft.com/office/officeart/2005/8/layout/radial1"/>
    <dgm:cxn modelId="{EB77FC5C-BEA6-4146-A321-F84EAE476BFE}" type="presOf" srcId="{A26B0882-BAEA-432D-8435-F7DE63F860B0}" destId="{9141867A-38FB-4825-B611-C0068FD7E3CA}" srcOrd="0" destOrd="0" presId="urn:microsoft.com/office/officeart/2005/8/layout/radial1"/>
    <dgm:cxn modelId="{1EAF9DBC-E49D-411B-A47F-EF014079F748}" type="presOf" srcId="{7E302533-E035-415D-86B9-7E8ABF71101E}" destId="{60F452DE-7496-4C99-AA4D-F289EC9B0E8F}" srcOrd="0" destOrd="0" presId="urn:microsoft.com/office/officeart/2005/8/layout/radial1"/>
    <dgm:cxn modelId="{7E636149-2479-4693-A154-6D31AB702683}" type="presOf" srcId="{85A79C32-2850-4166-B9AE-D2E4BB99DB46}" destId="{705C4922-493A-4933-9F99-498B385DCC4B}" srcOrd="0" destOrd="0" presId="urn:microsoft.com/office/officeart/2005/8/layout/radial1"/>
    <dgm:cxn modelId="{4696674E-A2F7-4E72-87B3-3A88EE25CA09}" type="presOf" srcId="{5B972083-E69B-4E2C-834F-799016913E4A}" destId="{05146F11-6E61-48FD-B98D-8EA31ED416FA}" srcOrd="0" destOrd="0" presId="urn:microsoft.com/office/officeart/2005/8/layout/radial1"/>
    <dgm:cxn modelId="{D0EFEE97-1CD8-4E42-A641-9F9C9B446389}" srcId="{A26B0882-BAEA-432D-8435-F7DE63F860B0}" destId="{5B972083-E69B-4E2C-834F-799016913E4A}" srcOrd="0" destOrd="0" parTransId="{7E302533-E035-415D-86B9-7E8ABF71101E}" sibTransId="{D91A8A11-094D-4E4F-97B2-77838C6BB89F}"/>
    <dgm:cxn modelId="{EDA16491-1582-4619-92B1-A16712FCB193}" type="presParOf" srcId="{D3DEA982-471F-4F90-BE30-E07DA14C19D6}" destId="{9141867A-38FB-4825-B611-C0068FD7E3CA}" srcOrd="0" destOrd="0" presId="urn:microsoft.com/office/officeart/2005/8/layout/radial1"/>
    <dgm:cxn modelId="{A6C6DD96-0F34-4EAA-86FD-F1763B82D71D}" type="presParOf" srcId="{D3DEA982-471F-4F90-BE30-E07DA14C19D6}" destId="{60F452DE-7496-4C99-AA4D-F289EC9B0E8F}" srcOrd="1" destOrd="0" presId="urn:microsoft.com/office/officeart/2005/8/layout/radial1"/>
    <dgm:cxn modelId="{EEE88822-3113-4608-9027-27F4BEF5B426}" type="presParOf" srcId="{60F452DE-7496-4C99-AA4D-F289EC9B0E8F}" destId="{5D7F499A-5DA7-424F-A48B-7C79D043DF1C}" srcOrd="0" destOrd="0" presId="urn:microsoft.com/office/officeart/2005/8/layout/radial1"/>
    <dgm:cxn modelId="{66CDF6B4-AB0A-4EF9-A996-391108594A92}" type="presParOf" srcId="{D3DEA982-471F-4F90-BE30-E07DA14C19D6}" destId="{05146F11-6E61-48FD-B98D-8EA31ED416FA}" srcOrd="2" destOrd="0" presId="urn:microsoft.com/office/officeart/2005/8/layout/radial1"/>
    <dgm:cxn modelId="{EA689893-081B-4654-A092-CA6D43672540}" type="presParOf" srcId="{D3DEA982-471F-4F90-BE30-E07DA14C19D6}" destId="{87EB1D97-26C9-4B71-A1F3-3EF218D29186}" srcOrd="3" destOrd="0" presId="urn:microsoft.com/office/officeart/2005/8/layout/radial1"/>
    <dgm:cxn modelId="{1A934999-3069-4951-941A-94333E51D731}" type="presParOf" srcId="{87EB1D97-26C9-4B71-A1F3-3EF218D29186}" destId="{49E7B2FF-8A0B-4312-A286-54CB6A52CF99}" srcOrd="0" destOrd="0" presId="urn:microsoft.com/office/officeart/2005/8/layout/radial1"/>
    <dgm:cxn modelId="{7F91E7A9-C102-45A1-92EE-34ECB28A9DC8}" type="presParOf" srcId="{D3DEA982-471F-4F90-BE30-E07DA14C19D6}" destId="{AE7F1F60-817D-4963-BF9F-41C1A81C40A0}" srcOrd="4" destOrd="0" presId="urn:microsoft.com/office/officeart/2005/8/layout/radial1"/>
    <dgm:cxn modelId="{1F7FB864-8374-490D-BA34-B2090D14461B}" type="presParOf" srcId="{D3DEA982-471F-4F90-BE30-E07DA14C19D6}" destId="{36D11FFA-A977-446E-9C9B-D5E73B4E0E57}" srcOrd="5" destOrd="0" presId="urn:microsoft.com/office/officeart/2005/8/layout/radial1"/>
    <dgm:cxn modelId="{D5126093-3C25-4118-8565-EDC8026026F9}" type="presParOf" srcId="{36D11FFA-A977-446E-9C9B-D5E73B4E0E57}" destId="{40B157BD-EBF6-4325-9264-46E9AB32102B}" srcOrd="0" destOrd="0" presId="urn:microsoft.com/office/officeart/2005/8/layout/radial1"/>
    <dgm:cxn modelId="{2AA7B895-B7B0-46A3-83C8-5340EB1F6D53}" type="presParOf" srcId="{D3DEA982-471F-4F90-BE30-E07DA14C19D6}" destId="{AE30887C-A925-45F2-9345-1D1FBF298249}" srcOrd="6" destOrd="0" presId="urn:microsoft.com/office/officeart/2005/8/layout/radial1"/>
    <dgm:cxn modelId="{E3048E1C-CE66-487B-B528-D2A30C0831FD}" type="presParOf" srcId="{D3DEA982-471F-4F90-BE30-E07DA14C19D6}" destId="{705C4922-493A-4933-9F99-498B385DCC4B}" srcOrd="7" destOrd="0" presId="urn:microsoft.com/office/officeart/2005/8/layout/radial1"/>
    <dgm:cxn modelId="{D688D0C6-D89E-4E90-8D14-A7D058E9C677}" type="presParOf" srcId="{705C4922-493A-4933-9F99-498B385DCC4B}" destId="{A4DBDC74-A4AF-475F-8295-8DFF98404CDC}" srcOrd="0" destOrd="0" presId="urn:microsoft.com/office/officeart/2005/8/layout/radial1"/>
    <dgm:cxn modelId="{7731967D-B3A3-443A-B956-C1A14B24437B}" type="presParOf" srcId="{D3DEA982-471F-4F90-BE30-E07DA14C19D6}" destId="{426B6233-375A-4659-B8D0-0C21D4599660}" srcOrd="8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1867A-38FB-4825-B611-C0068FD7E3CA}">
      <dsp:nvSpPr>
        <dsp:cNvPr id="0" name=""/>
        <dsp:cNvSpPr/>
      </dsp:nvSpPr>
      <dsp:spPr>
        <a:xfrm>
          <a:off x="2542022" y="1489841"/>
          <a:ext cx="1119303" cy="1119303"/>
        </a:xfrm>
        <a:prstGeom prst="ellipse">
          <a:avLst/>
        </a:prstGeom>
        <a:solidFill>
          <a:srgbClr val="487C78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-윤고딕360" pitchFamily="18" charset="-127"/>
              <a:ea typeface="-윤고딕360" pitchFamily="18" charset="-127"/>
            </a:rPr>
            <a:t>F-EMS</a:t>
          </a:r>
          <a:endParaRPr lang="ko-KR" altLang="en-US" sz="1800" kern="1200" dirty="0">
            <a:latin typeface="-윤고딕360" pitchFamily="18" charset="-127"/>
            <a:ea typeface="-윤고딕360" pitchFamily="18" charset="-127"/>
          </a:endParaRPr>
        </a:p>
      </dsp:txBody>
      <dsp:txXfrm>
        <a:off x="2705940" y="1653759"/>
        <a:ext cx="791467" cy="791467"/>
      </dsp:txXfrm>
    </dsp:sp>
    <dsp:sp modelId="{60F452DE-7496-4C99-AA4D-F289EC9B0E8F}">
      <dsp:nvSpPr>
        <dsp:cNvPr id="0" name=""/>
        <dsp:cNvSpPr/>
      </dsp:nvSpPr>
      <dsp:spPr>
        <a:xfrm rot="9482842">
          <a:off x="1720372" y="2409418"/>
          <a:ext cx="894663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894663" y="16525"/>
              </a:lnTo>
            </a:path>
          </a:pathLst>
        </a:custGeom>
        <a:noFill/>
        <a:ln w="25400" cap="flat" cmpd="sng" algn="ctr">
          <a:solidFill>
            <a:srgbClr val="66666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-윤고딕360" pitchFamily="18" charset="-127"/>
            <a:ea typeface="-윤고딕360" pitchFamily="18" charset="-127"/>
          </a:endParaRPr>
        </a:p>
      </dsp:txBody>
      <dsp:txXfrm rot="10800000">
        <a:off x="2145337" y="2403577"/>
        <a:ext cx="44733" cy="44733"/>
      </dsp:txXfrm>
    </dsp:sp>
    <dsp:sp modelId="{05146F11-6E61-48FD-B98D-8EA31ED416FA}">
      <dsp:nvSpPr>
        <dsp:cNvPr id="0" name=""/>
        <dsp:cNvSpPr/>
      </dsp:nvSpPr>
      <dsp:spPr>
        <a:xfrm>
          <a:off x="674082" y="2242742"/>
          <a:ext cx="1119303" cy="1119303"/>
        </a:xfrm>
        <a:prstGeom prst="ellipse">
          <a:avLst/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-윤고딕330" pitchFamily="18" charset="-127"/>
              <a:ea typeface="-윤고딕330" pitchFamily="18" charset="-127"/>
            </a:rPr>
            <a:t>직원</a:t>
          </a:r>
          <a:endParaRPr lang="ko-KR" altLang="en-US" sz="2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838000" y="2406660"/>
        <a:ext cx="791467" cy="791467"/>
      </dsp:txXfrm>
    </dsp:sp>
    <dsp:sp modelId="{87EB1D97-26C9-4B71-A1F3-3EF218D29186}">
      <dsp:nvSpPr>
        <dsp:cNvPr id="0" name=""/>
        <dsp:cNvSpPr/>
      </dsp:nvSpPr>
      <dsp:spPr>
        <a:xfrm rot="20360205">
          <a:off x="3595691" y="1672934"/>
          <a:ext cx="921271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21271" y="16525"/>
              </a:lnTo>
            </a:path>
          </a:pathLst>
        </a:custGeom>
        <a:noFill/>
        <a:ln w="25400" cap="flat" cmpd="sng" algn="ctr">
          <a:solidFill>
            <a:srgbClr val="66666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-윤고딕360" pitchFamily="18" charset="-127"/>
            <a:ea typeface="-윤고딕360" pitchFamily="18" charset="-127"/>
          </a:endParaRPr>
        </a:p>
      </dsp:txBody>
      <dsp:txXfrm>
        <a:off x="4033295" y="1666427"/>
        <a:ext cx="46063" cy="46063"/>
      </dsp:txXfrm>
    </dsp:sp>
    <dsp:sp modelId="{AE7F1F60-817D-4963-BF9F-41C1A81C40A0}">
      <dsp:nvSpPr>
        <dsp:cNvPr id="0" name=""/>
        <dsp:cNvSpPr/>
      </dsp:nvSpPr>
      <dsp:spPr>
        <a:xfrm>
          <a:off x="4451328" y="769773"/>
          <a:ext cx="1119303" cy="1119303"/>
        </a:xfrm>
        <a:prstGeom prst="ellipse">
          <a:avLst/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-윤고딕330" pitchFamily="18" charset="-127"/>
              <a:ea typeface="-윤고딕330" pitchFamily="18" charset="-127"/>
            </a:rPr>
            <a:t>학생</a:t>
          </a:r>
          <a:endParaRPr lang="ko-KR" altLang="en-US" sz="2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4615246" y="933691"/>
        <a:ext cx="791467" cy="791467"/>
      </dsp:txXfrm>
    </dsp:sp>
    <dsp:sp modelId="{36D11FFA-A977-446E-9C9B-D5E73B4E0E57}">
      <dsp:nvSpPr>
        <dsp:cNvPr id="0" name=""/>
        <dsp:cNvSpPr/>
      </dsp:nvSpPr>
      <dsp:spPr>
        <a:xfrm rot="1401994">
          <a:off x="3576037" y="2445419"/>
          <a:ext cx="96056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60569" y="16525"/>
              </a:lnTo>
            </a:path>
          </a:pathLst>
        </a:custGeom>
        <a:noFill/>
        <a:ln w="25400" cap="flat" cmpd="sng" algn="ctr">
          <a:solidFill>
            <a:srgbClr val="66666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-윤고딕360" pitchFamily="18" charset="-127"/>
            <a:ea typeface="-윤고딕360" pitchFamily="18" charset="-127"/>
          </a:endParaRPr>
        </a:p>
      </dsp:txBody>
      <dsp:txXfrm>
        <a:off x="4032307" y="2437930"/>
        <a:ext cx="48028" cy="48028"/>
      </dsp:txXfrm>
    </dsp:sp>
    <dsp:sp modelId="{AE30887C-A925-45F2-9345-1D1FBF298249}">
      <dsp:nvSpPr>
        <dsp:cNvPr id="0" name=""/>
        <dsp:cNvSpPr/>
      </dsp:nvSpPr>
      <dsp:spPr>
        <a:xfrm>
          <a:off x="4451317" y="2314744"/>
          <a:ext cx="1119303" cy="1119303"/>
        </a:xfrm>
        <a:prstGeom prst="ellipse">
          <a:avLst/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-윤고딕330" pitchFamily="18" charset="-127"/>
              <a:ea typeface="-윤고딕330" pitchFamily="18" charset="-127"/>
            </a:rPr>
            <a:t>교수</a:t>
          </a:r>
          <a:endParaRPr lang="ko-KR" altLang="en-US" sz="2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4615235" y="2478662"/>
        <a:ext cx="791467" cy="791467"/>
      </dsp:txXfrm>
    </dsp:sp>
    <dsp:sp modelId="{705C4922-493A-4933-9F99-498B385DCC4B}">
      <dsp:nvSpPr>
        <dsp:cNvPr id="0" name=""/>
        <dsp:cNvSpPr/>
      </dsp:nvSpPr>
      <dsp:spPr>
        <a:xfrm rot="12178729">
          <a:off x="1712881" y="1636927"/>
          <a:ext cx="90963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09639" y="16525"/>
              </a:lnTo>
            </a:path>
          </a:pathLst>
        </a:custGeom>
        <a:noFill/>
        <a:ln w="25400" cap="flat" cmpd="sng" algn="ctr">
          <a:solidFill>
            <a:srgbClr val="66666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-윤고딕360" pitchFamily="18" charset="-127"/>
            <a:ea typeface="-윤고딕360" pitchFamily="18" charset="-127"/>
          </a:endParaRPr>
        </a:p>
      </dsp:txBody>
      <dsp:txXfrm rot="10800000">
        <a:off x="2144960" y="1630711"/>
        <a:ext cx="45481" cy="45481"/>
      </dsp:txXfrm>
    </dsp:sp>
    <dsp:sp modelId="{426B6233-375A-4659-B8D0-0C21D4599660}">
      <dsp:nvSpPr>
        <dsp:cNvPr id="0" name=""/>
        <dsp:cNvSpPr/>
      </dsp:nvSpPr>
      <dsp:spPr>
        <a:xfrm>
          <a:off x="674077" y="697760"/>
          <a:ext cx="1119303" cy="1119303"/>
        </a:xfrm>
        <a:prstGeom prst="ellipse">
          <a:avLst/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-윤고딕330" pitchFamily="18" charset="-127"/>
              <a:ea typeface="-윤고딕330" pitchFamily="18" charset="-127"/>
            </a:rPr>
            <a:t>관리자</a:t>
          </a:r>
          <a:endParaRPr lang="ko-KR" altLang="en-US" sz="2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837995" y="861678"/>
        <a:ext cx="791467" cy="791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BEF6F-6C44-497A-9669-902D97EB37EE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09405-825B-4636-A9E8-5AAB40B0DE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48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5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91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9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5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162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96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9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91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9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91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91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C3931-2138-41CF-A29D-D29670045425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071538" cy="6858000"/>
          </a:xfrm>
          <a:prstGeom prst="rect">
            <a:avLst/>
          </a:prstGeom>
          <a:solidFill>
            <a:srgbClr val="5B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42976" y="0"/>
            <a:ext cx="142876" cy="6858000"/>
          </a:xfrm>
          <a:prstGeom prst="rect">
            <a:avLst/>
          </a:prstGeom>
          <a:solidFill>
            <a:srgbClr val="5B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948264" y="5220489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송선호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B938A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00166" y="3267542"/>
            <a:ext cx="3406045" cy="5248"/>
          </a:xfrm>
          <a:prstGeom prst="line">
            <a:avLst/>
          </a:prstGeom>
          <a:ln w="571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25995" y="3351744"/>
            <a:ext cx="3406045" cy="5248"/>
          </a:xfrm>
          <a:prstGeom prst="line">
            <a:avLst/>
          </a:prstGeom>
          <a:ln w="63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87824" y="2564904"/>
            <a:ext cx="609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Project </a:t>
            </a:r>
            <a:r>
              <a:rPr lang="en-US" altLang="ko-KR" sz="3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PortFolio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548680"/>
            <a:ext cx="39652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(3) </a:t>
            </a:r>
            <a:r>
              <a:rPr lang="en-US" altLang="ko-KR" sz="2000" b="1" dirty="0" err="1" smtClean="0">
                <a:latin typeface="-윤고딕340" pitchFamily="18" charset="-127"/>
                <a:ea typeface="-윤고딕340" pitchFamily="18" charset="-127"/>
              </a:rPr>
              <a:t>WithMeBatis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구성도 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- </a:t>
            </a:r>
            <a:r>
              <a:rPr lang="ko-KR" altLang="en-US" sz="2000" b="1" dirty="0" err="1">
                <a:latin typeface="-윤고딕340" pitchFamily="18" charset="-127"/>
                <a:ea typeface="-윤고딕340" pitchFamily="18" charset="-127"/>
              </a:rPr>
              <a:t>②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grpSp>
        <p:nvGrpSpPr>
          <p:cNvPr id="74" name="그룹 73"/>
          <p:cNvGrpSpPr/>
          <p:nvPr/>
        </p:nvGrpSpPr>
        <p:grpSpPr>
          <a:xfrm>
            <a:off x="2896904" y="1196752"/>
            <a:ext cx="4411400" cy="5472608"/>
            <a:chOff x="2403709" y="980728"/>
            <a:chExt cx="4411400" cy="5472608"/>
          </a:xfrm>
        </p:grpSpPr>
        <p:sp>
          <p:nvSpPr>
            <p:cNvPr id="75" name="직사각형 74"/>
            <p:cNvSpPr/>
            <p:nvPr/>
          </p:nvSpPr>
          <p:spPr>
            <a:xfrm>
              <a:off x="4072540" y="2228822"/>
              <a:ext cx="1067417" cy="293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err="1" smtClean="0"/>
                <a:t>ServerSync</a:t>
              </a:r>
              <a:endParaRPr lang="ko-KR" altLang="en-US" sz="900" b="1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072540" y="2504584"/>
              <a:ext cx="1067417" cy="615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사용자가 </a:t>
              </a:r>
              <a:r>
                <a:rPr lang="ko-KR" altLang="en-US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싱크를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요청하면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SQLite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데이터를 가져와 </a:t>
              </a:r>
              <a:r>
                <a:rPr lang="ko-KR" altLang="en-US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오라클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서버에 </a:t>
              </a:r>
              <a:r>
                <a:rPr lang="ko-KR" altLang="en-US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싱크를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맞춤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419810" y="3590668"/>
              <a:ext cx="1067417" cy="293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err="1" smtClean="0"/>
                <a:t>WithMeSqlPath</a:t>
              </a:r>
              <a:endParaRPr lang="ko-KR" altLang="en-US" sz="800" b="1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419810" y="3866430"/>
              <a:ext cx="1067417" cy="61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SQLite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질의를 연결해준다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747692" y="2228822"/>
              <a:ext cx="1067417" cy="293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/>
                <a:t>WithMeServer</a:t>
              </a:r>
              <a:endParaRPr lang="ko-KR" altLang="en-US" sz="1000" b="1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747692" y="2504584"/>
              <a:ext cx="1067417" cy="615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ORACLE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서버의 데이터를 가져와 </a:t>
              </a:r>
              <a:r>
                <a:rPr lang="en-US" altLang="ko-KR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WithMe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서버에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및 테이블을 생성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747692" y="3590667"/>
              <a:ext cx="1067417" cy="293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err="1" smtClean="0"/>
                <a:t>RepresentPreparedsql</a:t>
              </a:r>
              <a:endParaRPr lang="ko-KR" altLang="en-US" sz="600" b="1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747692" y="3866430"/>
              <a:ext cx="1067417" cy="615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SQLite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동적 질의문의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‘?’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순서대로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값을 넣어주는 클래스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2403709" y="2228822"/>
              <a:ext cx="1067417" cy="293100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err="1" smtClean="0"/>
                <a:t>WithMePath</a:t>
              </a:r>
              <a:endParaRPr lang="ko-KR" altLang="en-US" sz="900" b="1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403709" y="2504584"/>
              <a:ext cx="1067417" cy="61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사용자가 질의를 할 때 사용하는 클래스</a:t>
              </a:r>
              <a:endParaRPr lang="en-US" altLang="ko-KR" sz="7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SQLite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와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ORACLE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Sync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할 때 사용</a:t>
              </a:r>
              <a:endParaRPr lang="en-US" altLang="ko-KR" sz="7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3471126" y="2801818"/>
              <a:ext cx="5885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3487227" y="2623915"/>
              <a:ext cx="58531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3487227" y="3985761"/>
              <a:ext cx="58531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5141674" y="2801818"/>
              <a:ext cx="5885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5157775" y="2623915"/>
              <a:ext cx="58531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5141674" y="4163663"/>
              <a:ext cx="5885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/>
            <p:cNvSpPr/>
            <p:nvPr/>
          </p:nvSpPr>
          <p:spPr>
            <a:xfrm>
              <a:off x="2437969" y="4849563"/>
              <a:ext cx="1067417" cy="293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err="1"/>
                <a:t>RepresentPrepared</a:t>
              </a:r>
              <a:endParaRPr lang="ko-KR" altLang="en-US" sz="600" b="1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437969" y="5125325"/>
              <a:ext cx="1067417" cy="61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ORACLE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동적 질의문의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‘?’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순서대로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값을 넣어주는 클래스</a:t>
              </a:r>
              <a:endPara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2880785" y="3143201"/>
              <a:ext cx="181784" cy="479058"/>
              <a:chOff x="6720531" y="1988879"/>
              <a:chExt cx="155725" cy="410384"/>
            </a:xfrm>
          </p:grpSpPr>
          <p:cxnSp>
            <p:nvCxnSpPr>
              <p:cNvPr id="128" name="직선 연결선 127"/>
              <p:cNvCxnSpPr/>
              <p:nvPr/>
            </p:nvCxnSpPr>
            <p:spPr>
              <a:xfrm>
                <a:off x="6720531" y="1988879"/>
                <a:ext cx="0" cy="41038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>
                <a:off x="6876256" y="1988879"/>
                <a:ext cx="0" cy="41038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직사각형 111"/>
            <p:cNvSpPr/>
            <p:nvPr/>
          </p:nvSpPr>
          <p:spPr>
            <a:xfrm>
              <a:off x="4072540" y="3590668"/>
              <a:ext cx="1067417" cy="293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err="1" smtClean="0"/>
                <a:t>SetSqlMap</a:t>
              </a:r>
              <a:endParaRPr lang="ko-KR" altLang="en-US" sz="900" b="1" dirty="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072540" y="3866429"/>
              <a:ext cx="1067417" cy="786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질의를 연결해주는 클래스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#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안의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값을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‘?’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변경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Key, Vo, Map, List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등에 맞게 </a:t>
              </a:r>
              <a:r>
                <a:rPr lang="ko-KR" altLang="en-US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질의문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변환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072539" y="980728"/>
              <a:ext cx="1067417" cy="293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ORACLE</a:t>
              </a:r>
              <a:endParaRPr lang="ko-KR" altLang="en-US" sz="1000" b="1" dirty="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4072539" y="1256490"/>
              <a:ext cx="1067417" cy="61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Oracle Server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>
              <a:off x="3471126" y="4163663"/>
              <a:ext cx="5885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/>
            <p:cNvSpPr/>
            <p:nvPr/>
          </p:nvSpPr>
          <p:spPr>
            <a:xfrm>
              <a:off x="5747692" y="4849562"/>
              <a:ext cx="1067417" cy="293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err="1" smtClean="0"/>
                <a:t>WithMeServer</a:t>
              </a:r>
              <a:endParaRPr lang="ko-KR" altLang="en-US" sz="900" b="1" dirty="0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5747692" y="5125325"/>
              <a:ext cx="1067417" cy="615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WithMeServer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9" name="직선 연결선 118"/>
            <p:cNvCxnSpPr/>
            <p:nvPr/>
          </p:nvCxnSpPr>
          <p:spPr>
            <a:xfrm>
              <a:off x="3487227" y="5244656"/>
              <a:ext cx="58531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5141674" y="5422558"/>
              <a:ext cx="5885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/>
            <p:cNvSpPr/>
            <p:nvPr/>
          </p:nvSpPr>
          <p:spPr>
            <a:xfrm>
              <a:off x="4072540" y="4849563"/>
              <a:ext cx="1067417" cy="293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 smtClean="0"/>
                <a:t>WithMeResultSet</a:t>
              </a:r>
              <a:endParaRPr lang="ko-KR" altLang="en-US" sz="800" b="1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072540" y="5125324"/>
              <a:ext cx="1067417" cy="132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질의를 수행한 결과값을 적절한 공간에 담아 리턴</a:t>
              </a:r>
              <a:endParaRPr lang="en-US" altLang="ko-KR" sz="7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Select, </a:t>
              </a:r>
              <a:r>
                <a:rPr lang="en-US" altLang="ko-KR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SelectAll</a:t>
              </a: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=&gt;</a:t>
              </a:r>
            </a:p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List&lt;Object&gt;, list&lt;Map&gt;, Object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타입으로 리턴</a:t>
              </a:r>
              <a:endParaRPr lang="en-US" altLang="ko-KR" sz="7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Insert, Update, Delete =&gt;</a:t>
              </a:r>
            </a:p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Boolean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타입으로 리턴 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3" name="직선 연결선 122"/>
            <p:cNvCxnSpPr/>
            <p:nvPr/>
          </p:nvCxnSpPr>
          <p:spPr>
            <a:xfrm>
              <a:off x="3471126" y="5422558"/>
              <a:ext cx="5885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4518323" y="1871794"/>
              <a:ext cx="0" cy="34603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/>
            <p:nvPr/>
          </p:nvCxnSpPr>
          <p:spPr>
            <a:xfrm>
              <a:off x="4670723" y="1871794"/>
              <a:ext cx="0" cy="35702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>
              <a:off x="5157775" y="5244656"/>
              <a:ext cx="58531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5157775" y="3985761"/>
              <a:ext cx="58531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59" name="직사각형 58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53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(4) </a:t>
            </a:r>
            <a:r>
              <a:rPr lang="en-US" altLang="ko-KR" sz="2000" b="1" dirty="0" err="1" smtClean="0">
                <a:latin typeface="-윤고딕340" pitchFamily="18" charset="-127"/>
                <a:ea typeface="-윤고딕340" pitchFamily="18" charset="-127"/>
              </a:rPr>
              <a:t>WithMeBatis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556903" y="1196752"/>
            <a:ext cx="301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-윤고딕340" pitchFamily="18" charset="-127"/>
                <a:ea typeface="-윤고딕340" pitchFamily="18" charset="-127"/>
              </a:rPr>
              <a:t>1.</a:t>
            </a:r>
            <a:r>
              <a:rPr lang="ko-KR" altLang="en-US" dirty="0" smtClean="0">
                <a:latin typeface="-윤고딕340" pitchFamily="18" charset="-127"/>
                <a:ea typeface="-윤고딕340" pitchFamily="18" charset="-127"/>
              </a:rPr>
              <a:t> 환경파일 설정</a:t>
            </a:r>
            <a:endParaRPr lang="en-US" altLang="ko-KR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pic>
        <p:nvPicPr>
          <p:cNvPr id="7169" name="_x226197384" descr="EMB000001b01cb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14"/>
          <a:stretch>
            <a:fillRect/>
          </a:stretch>
        </p:blipFill>
        <p:spPr bwMode="auto">
          <a:xfrm>
            <a:off x="3829865" y="1700808"/>
            <a:ext cx="5062615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5816" y="4509120"/>
            <a:ext cx="50215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</a:t>
            </a:r>
            <a:r>
              <a:rPr lang="en-US" altLang="ko-KR" sz="1600" b="1" dirty="0" err="1" smtClean="0"/>
              <a:t>url</a:t>
            </a:r>
            <a:r>
              <a:rPr lang="en-US" altLang="ko-KR" sz="1600" b="1" dirty="0" smtClean="0"/>
              <a:t>       =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데이터 베이스 연결</a:t>
            </a:r>
            <a:endParaRPr lang="en-US" altLang="ko-KR" sz="1600" b="1" dirty="0" smtClean="0">
              <a:solidFill>
                <a:srgbClr val="0070C0"/>
              </a:solidFill>
            </a:endParaRPr>
          </a:p>
          <a:p>
            <a:r>
              <a:rPr lang="en-US" altLang="ko-KR" sz="1600" b="1" dirty="0"/>
              <a:t>p</a:t>
            </a:r>
            <a:r>
              <a:rPr lang="en-US" altLang="ko-KR" sz="1600" b="1" dirty="0" smtClean="0"/>
              <a:t>assword  =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사용자의 </a:t>
            </a:r>
            <a:r>
              <a:rPr lang="ko-KR" altLang="en-US" sz="1600" b="1" dirty="0" err="1" smtClean="0">
                <a:solidFill>
                  <a:srgbClr val="0070C0"/>
                </a:solidFill>
              </a:rPr>
              <a:t>오라클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password</a:t>
            </a:r>
          </a:p>
          <a:p>
            <a:r>
              <a:rPr lang="en-US" altLang="ko-KR" sz="1600" b="1" dirty="0" smtClean="0"/>
              <a:t>   driver    =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oracle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드라이버</a:t>
            </a:r>
            <a:endParaRPr lang="en-US" altLang="ko-KR" sz="1600" b="1" dirty="0" smtClean="0">
              <a:solidFill>
                <a:srgbClr val="0070C0"/>
              </a:solidFill>
            </a:endParaRPr>
          </a:p>
          <a:p>
            <a:r>
              <a:rPr lang="en-US" altLang="ko-KR" sz="1600" b="1" dirty="0" smtClean="0"/>
              <a:t>    user     =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사용자의 </a:t>
            </a:r>
            <a:r>
              <a:rPr lang="en-US" altLang="ko-KR" sz="1600" b="1" dirty="0" err="1" smtClean="0">
                <a:solidFill>
                  <a:srgbClr val="0070C0"/>
                </a:solidFill>
              </a:rPr>
              <a:t>UserName</a:t>
            </a:r>
            <a:endParaRPr lang="en-US" altLang="ko-KR" sz="1600" b="1" dirty="0" smtClean="0">
              <a:solidFill>
                <a:srgbClr val="0070C0"/>
              </a:solidFill>
            </a:endParaRPr>
          </a:p>
          <a:p>
            <a:r>
              <a:rPr lang="en-US" altLang="ko-KR" sz="1600" b="1" dirty="0" err="1" smtClean="0"/>
              <a:t>initialCons</a:t>
            </a:r>
            <a:r>
              <a:rPr lang="en-US" altLang="ko-KR" sz="1600" b="1" dirty="0" smtClean="0"/>
              <a:t> =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초기 </a:t>
            </a:r>
            <a:r>
              <a:rPr lang="en-US" altLang="ko-KR" sz="1600" b="1" dirty="0">
                <a:solidFill>
                  <a:srgbClr val="0070C0"/>
                </a:solidFill>
              </a:rPr>
              <a:t>C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onn </a:t>
            </a:r>
            <a:r>
              <a:rPr lang="ko-KR" altLang="en-US" sz="1600" b="1" dirty="0" err="1" smtClean="0">
                <a:solidFill>
                  <a:srgbClr val="0070C0"/>
                </a:solidFill>
              </a:rPr>
              <a:t>객체수</a:t>
            </a:r>
            <a:endParaRPr lang="en-US" altLang="ko-KR" sz="1600" b="1" dirty="0" smtClean="0">
              <a:solidFill>
                <a:srgbClr val="0070C0"/>
              </a:solidFill>
            </a:endParaRPr>
          </a:p>
          <a:p>
            <a:r>
              <a:rPr lang="en-US" altLang="ko-KR" sz="1600" b="1" dirty="0" err="1" smtClean="0"/>
              <a:t>maxCons</a:t>
            </a:r>
            <a:r>
              <a:rPr lang="en-US" altLang="ko-KR" sz="1600" b="1" dirty="0" smtClean="0"/>
              <a:t>   =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최대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Conn </a:t>
            </a:r>
            <a:r>
              <a:rPr lang="ko-KR" altLang="en-US" sz="1600" b="1" dirty="0" err="1" smtClean="0">
                <a:solidFill>
                  <a:srgbClr val="0070C0"/>
                </a:solidFill>
              </a:rPr>
              <a:t>객체수</a:t>
            </a:r>
            <a:endParaRPr lang="en-US" altLang="ko-KR" sz="1600" b="1" dirty="0" smtClean="0">
              <a:solidFill>
                <a:srgbClr val="0070C0"/>
              </a:solidFill>
            </a:endParaRPr>
          </a:p>
          <a:p>
            <a:r>
              <a:rPr lang="en-US" altLang="ko-KR" sz="1600" b="1" dirty="0"/>
              <a:t>r</a:t>
            </a:r>
            <a:r>
              <a:rPr lang="en-US" altLang="ko-KR" sz="1600" b="1" dirty="0" smtClean="0"/>
              <a:t>esource    = </a:t>
            </a:r>
            <a:r>
              <a:rPr lang="en-US" altLang="ko-KR" sz="1600" b="1" dirty="0" err="1" smtClean="0">
                <a:solidFill>
                  <a:srgbClr val="0070C0"/>
                </a:solidFill>
              </a:rPr>
              <a:t>Vo.properties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파일위치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/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파일명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7171" name="_x224470016" descr="EMB000001b01cc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6" r="27"/>
          <a:stretch>
            <a:fillRect/>
          </a:stretch>
        </p:blipFill>
        <p:spPr bwMode="auto">
          <a:xfrm>
            <a:off x="1272620" y="1687359"/>
            <a:ext cx="2579300" cy="25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26" name="직사각형 25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0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3648" y="1086416"/>
            <a:ext cx="74168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1-1.</a:t>
            </a:r>
            <a:r>
              <a:rPr lang="ko-KR" altLang="en-US" sz="1600" dirty="0" smtClean="0"/>
              <a:t> </a:t>
            </a:r>
            <a:r>
              <a:rPr lang="en-US" altLang="ko-KR" sz="1600" b="1" dirty="0"/>
              <a:t>properties </a:t>
            </a:r>
            <a:r>
              <a:rPr lang="ko-KR" altLang="en-US" sz="1600" b="1" dirty="0"/>
              <a:t>파일의 경로</a:t>
            </a:r>
          </a:p>
          <a:p>
            <a:pPr fontAlgn="base"/>
            <a:r>
              <a:rPr lang="ko-KR" altLang="en-US" sz="1400" dirty="0" smtClean="0"/>
              <a:t>  이와 </a:t>
            </a:r>
            <a:r>
              <a:rPr lang="ko-KR" altLang="en-US" sz="1400" dirty="0"/>
              <a:t>같은 환경파일은 </a:t>
            </a:r>
            <a:r>
              <a:rPr lang="en-US" altLang="ko-KR" sz="1400" dirty="0"/>
              <a:t>properties </a:t>
            </a:r>
            <a:r>
              <a:rPr lang="ko-KR" altLang="en-US" sz="1400" dirty="0" err="1"/>
              <a:t>확장자로</a:t>
            </a:r>
            <a:r>
              <a:rPr lang="ko-KR" altLang="en-US" sz="1400" dirty="0"/>
              <a:t> 저장해야 하며 응용프로그램이 </a:t>
            </a:r>
            <a:r>
              <a:rPr lang="ko-KR" altLang="en-US" sz="1400" dirty="0" smtClean="0"/>
              <a:t>인식할 </a:t>
            </a:r>
            <a:r>
              <a:rPr lang="ko-KR" altLang="en-US" sz="1400" dirty="0"/>
              <a:t>수 있는 위치에 적절하게 </a:t>
            </a:r>
            <a:r>
              <a:rPr lang="ko-KR" altLang="en-US" sz="1400" dirty="0" smtClean="0"/>
              <a:t>배포해야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최상위 경로부터 해당 파일을 </a:t>
            </a:r>
            <a:r>
              <a:rPr lang="ko-KR" altLang="en-US" sz="1400" dirty="0" smtClean="0"/>
              <a:t>찾기 </a:t>
            </a:r>
            <a:r>
              <a:rPr lang="ko-KR" altLang="en-US" sz="1400" dirty="0"/>
              <a:t>때문에 루트폴더에서부터 시작하여 해당 파일까지의 절대 경로를 작성한다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pPr fontAlgn="base"/>
            <a:r>
              <a:rPr lang="ko-KR" altLang="en-US" sz="1400" dirty="0" smtClean="0"/>
              <a:t>예</a:t>
            </a:r>
            <a:r>
              <a:rPr lang="en-US" altLang="ko-KR" sz="1400" b="1" dirty="0"/>
              <a:t>) </a:t>
            </a:r>
            <a:r>
              <a:rPr lang="en-US" altLang="ko-KR" sz="1400" b="1" dirty="0" err="1"/>
              <a:t>WithMeConnPath.</a:t>
            </a:r>
            <a:r>
              <a:rPr lang="en-US" altLang="ko-KR" sz="1400" i="1" dirty="0" err="1"/>
              <a:t>getInstance</a:t>
            </a:r>
            <a:r>
              <a:rPr lang="en-US" altLang="ko-KR" sz="1400" dirty="0"/>
              <a:t>(</a:t>
            </a:r>
            <a:r>
              <a:rPr lang="en-US" altLang="ko-KR" sz="1400" b="1" dirty="0">
                <a:solidFill>
                  <a:srgbClr val="0070C0"/>
                </a:solidFill>
              </a:rPr>
              <a:t>"</a:t>
            </a:r>
            <a:r>
              <a:rPr lang="en-US" altLang="ko-KR" sz="1400" b="1" dirty="0" err="1">
                <a:solidFill>
                  <a:srgbClr val="0070C0"/>
                </a:solidFill>
              </a:rPr>
              <a:t>config</a:t>
            </a:r>
            <a:r>
              <a:rPr lang="en-US" altLang="ko-KR" sz="1400" b="1" dirty="0">
                <a:solidFill>
                  <a:srgbClr val="0070C0"/>
                </a:solidFill>
              </a:rPr>
              <a:t>/</a:t>
            </a:r>
            <a:r>
              <a:rPr lang="en-US" altLang="ko-KR" sz="1400" b="1" dirty="0" err="1">
                <a:solidFill>
                  <a:srgbClr val="0070C0"/>
                </a:solidFill>
              </a:rPr>
              <a:t>SqlMapConfig</a:t>
            </a:r>
            <a:r>
              <a:rPr lang="en-US" altLang="ko-KR" sz="1400" b="1" dirty="0">
                <a:solidFill>
                  <a:srgbClr val="0070C0"/>
                </a:solidFill>
              </a:rPr>
              <a:t>"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(4) </a:t>
            </a:r>
            <a:r>
              <a:rPr lang="en-US" altLang="ko-KR" sz="2000" b="1" dirty="0" err="1" smtClean="0">
                <a:latin typeface="-윤고딕340" pitchFamily="18" charset="-127"/>
                <a:ea typeface="-윤고딕340" pitchFamily="18" charset="-127"/>
              </a:rPr>
              <a:t>WithMeBatis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03094" y="2382560"/>
            <a:ext cx="75613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/>
              <a:t>1</a:t>
            </a:r>
            <a:r>
              <a:rPr lang="en-US" altLang="ko-KR" sz="1600" b="1" dirty="0" smtClean="0"/>
              <a:t>-2. </a:t>
            </a:r>
            <a:r>
              <a:rPr lang="en-US" altLang="ko-KR" sz="1600" b="1" dirty="0" err="1" smtClean="0"/>
              <a:t>UserName</a:t>
            </a:r>
            <a:r>
              <a:rPr lang="en-US" altLang="ko-KR" sz="1600" b="1" dirty="0" smtClean="0"/>
              <a:t>, Password </a:t>
            </a:r>
            <a:r>
              <a:rPr lang="ko-KR" altLang="en-US" sz="1600" b="1" dirty="0" smtClean="0"/>
              <a:t>설정</a:t>
            </a:r>
            <a:endParaRPr lang="ko-KR" altLang="en-US" sz="1600" dirty="0"/>
          </a:p>
          <a:p>
            <a:pPr fontAlgn="base"/>
            <a:r>
              <a:rPr lang="en-US" altLang="ko-KR" sz="1400" dirty="0" smtClean="0"/>
              <a:t>  ORACLE</a:t>
            </a:r>
            <a:r>
              <a:rPr lang="ko-KR" altLang="en-US" sz="1400" dirty="0"/>
              <a:t>에 연결하기 위한 사용자의 </a:t>
            </a:r>
            <a:r>
              <a:rPr lang="en-US" altLang="ko-KR" sz="1400" dirty="0" err="1"/>
              <a:t>UserName</a:t>
            </a:r>
            <a:r>
              <a:rPr lang="ko-KR" altLang="en-US" sz="1400" dirty="0"/>
              <a:t>과 </a:t>
            </a:r>
            <a:r>
              <a:rPr lang="en-US" altLang="ko-KR" sz="1400" dirty="0"/>
              <a:t>Password</a:t>
            </a:r>
            <a:r>
              <a:rPr lang="ko-KR" altLang="en-US" sz="1400" dirty="0"/>
              <a:t>를 설정한다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403648" y="3030632"/>
            <a:ext cx="741682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1-3. </a:t>
            </a:r>
            <a:r>
              <a:rPr lang="en-US" altLang="ko-KR" sz="1600" b="1" dirty="0"/>
              <a:t>Conn</a:t>
            </a:r>
            <a:r>
              <a:rPr lang="ko-KR" altLang="en-US" sz="1600" b="1" dirty="0"/>
              <a:t>의 객체 수 설정</a:t>
            </a:r>
          </a:p>
          <a:p>
            <a:pPr fontAlgn="base"/>
            <a:r>
              <a:rPr lang="ko-KR" altLang="en-US" sz="1400" dirty="0" smtClean="0"/>
              <a:t>  초기 </a:t>
            </a:r>
            <a:r>
              <a:rPr lang="en-US" altLang="ko-KR" sz="1400" dirty="0" smtClean="0"/>
              <a:t>Conn</a:t>
            </a:r>
            <a:r>
              <a:rPr lang="ko-KR" altLang="en-US" sz="1400" dirty="0" err="1"/>
              <a:t>객체수와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최대 </a:t>
            </a:r>
            <a:r>
              <a:rPr lang="en-US" altLang="ko-KR" sz="1400" dirty="0" smtClean="0"/>
              <a:t>Conn</a:t>
            </a:r>
            <a:r>
              <a:rPr lang="ko-KR" altLang="en-US" sz="1400" dirty="0" err="1"/>
              <a:t>객체수를</a:t>
            </a:r>
            <a:r>
              <a:rPr lang="ko-KR" altLang="en-US" sz="1400" dirty="0"/>
              <a:t> 설정해주고</a:t>
            </a:r>
            <a:r>
              <a:rPr lang="en-US" altLang="ko-KR" sz="1400" dirty="0"/>
              <a:t>, </a:t>
            </a:r>
            <a:r>
              <a:rPr lang="ko-KR" altLang="en-US" sz="1400" dirty="0"/>
              <a:t>만약 사용자가 초기 값을 설정하지 않았다면 프로그램 내에서 </a:t>
            </a:r>
            <a:r>
              <a:rPr lang="ko-KR" altLang="en-US" sz="1400" dirty="0" smtClean="0"/>
              <a:t>초기 </a:t>
            </a:r>
            <a:r>
              <a:rPr lang="en-US" altLang="ko-KR" sz="1400" dirty="0" smtClean="0"/>
              <a:t>Conn</a:t>
            </a:r>
            <a:r>
              <a:rPr lang="ko-KR" altLang="en-US" sz="1400" dirty="0" err="1"/>
              <a:t>객체수와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최대 </a:t>
            </a:r>
            <a:r>
              <a:rPr lang="en-US" altLang="ko-KR" sz="1400" dirty="0" smtClean="0"/>
              <a:t>Conn</a:t>
            </a:r>
            <a:r>
              <a:rPr lang="ko-KR" altLang="en-US" sz="1400" dirty="0" err="1"/>
              <a:t>객체수를</a:t>
            </a:r>
            <a:r>
              <a:rPr lang="ko-KR" altLang="en-US" sz="1400" dirty="0"/>
              <a:t> 각각 </a:t>
            </a:r>
            <a:r>
              <a:rPr lang="en-US" altLang="ko-KR" sz="1400" dirty="0"/>
              <a:t>20</a:t>
            </a:r>
            <a:r>
              <a:rPr lang="ko-KR" altLang="en-US" sz="1400" dirty="0"/>
              <a:t>과 </a:t>
            </a:r>
            <a:r>
              <a:rPr lang="en-US" altLang="ko-KR" sz="1400" dirty="0"/>
              <a:t>50</a:t>
            </a:r>
            <a:r>
              <a:rPr lang="ko-KR" altLang="en-US" sz="1400" dirty="0"/>
              <a:t>으로 </a:t>
            </a:r>
            <a:r>
              <a:rPr lang="ko-KR" altLang="en-US" sz="1400" dirty="0" smtClean="0"/>
              <a:t>초기화 해준다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1403648" y="4149080"/>
            <a:ext cx="7416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1-4.</a:t>
            </a:r>
            <a:r>
              <a:rPr lang="ko-KR" altLang="en-US" sz="1600" dirty="0" smtClean="0"/>
              <a:t> </a:t>
            </a:r>
            <a:r>
              <a:rPr lang="en-US" altLang="ko-KR" sz="1600" b="1" dirty="0" err="1" smtClean="0"/>
              <a:t>Vo.Properties</a:t>
            </a:r>
            <a:r>
              <a:rPr lang="ko-KR" altLang="en-US" sz="1600" b="1" dirty="0" smtClean="0"/>
              <a:t>의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파일명과 파일위치 설정</a:t>
            </a:r>
            <a:endParaRPr lang="ko-KR" altLang="en-US" sz="1600" b="1" dirty="0"/>
          </a:p>
          <a:p>
            <a:pPr fontAlgn="base"/>
            <a:r>
              <a:rPr lang="ko-KR" altLang="en-US" sz="1400" dirty="0" smtClean="0"/>
              <a:t>  파일위치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파일명으로 작성하며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여러 개의 파일은 </a:t>
            </a:r>
            <a:r>
              <a:rPr lang="en-US" altLang="ko-KR" sz="1400" dirty="0" smtClean="0"/>
              <a:t>‘,’</a:t>
            </a:r>
            <a:r>
              <a:rPr lang="ko-KR" altLang="en-US" sz="1400" dirty="0" smtClean="0"/>
              <a:t>로 구분한다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1403094" y="4869160"/>
            <a:ext cx="75613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1-5. </a:t>
            </a:r>
            <a:r>
              <a:rPr lang="ko-KR" altLang="en-US" sz="1600" b="1" dirty="0" err="1" smtClean="0"/>
              <a:t>오라클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테이블명</a:t>
            </a:r>
            <a:r>
              <a:rPr lang="ko-KR" altLang="en-US" sz="1600" b="1" dirty="0" smtClean="0"/>
              <a:t> 설정</a:t>
            </a:r>
            <a:endParaRPr lang="en-US" altLang="ko-KR" sz="1600" b="1" dirty="0" smtClean="0"/>
          </a:p>
          <a:p>
            <a:pPr fontAlgn="base"/>
            <a:r>
              <a:rPr lang="en-US" altLang="ko-KR" sz="1400" dirty="0" smtClean="0"/>
              <a:t>  </a:t>
            </a:r>
            <a:r>
              <a:rPr lang="ko-KR" altLang="en-US" sz="1400" dirty="0" err="1" smtClean="0"/>
              <a:t>오라클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 생성되어 있는 </a:t>
            </a:r>
            <a:r>
              <a:rPr lang="ko-KR" altLang="en-US" sz="1400" dirty="0" err="1" smtClean="0"/>
              <a:t>테이블명을</a:t>
            </a:r>
            <a:r>
              <a:rPr lang="ko-KR" altLang="en-US" sz="1400" dirty="0" smtClean="0"/>
              <a:t> 가져옴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테이블명은</a:t>
            </a:r>
            <a:r>
              <a:rPr lang="ko-KR" altLang="en-US" sz="1400" dirty="0" smtClean="0"/>
              <a:t> 대문자로 기입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여러 개의 테이블 명은 </a:t>
            </a:r>
            <a:r>
              <a:rPr lang="en-US" altLang="ko-KR" sz="1400" dirty="0" smtClean="0"/>
              <a:t>‘,’</a:t>
            </a:r>
            <a:r>
              <a:rPr lang="ko-KR" altLang="en-US" sz="1400" dirty="0" smtClean="0"/>
              <a:t>로 구분한다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403648" y="5733256"/>
            <a:ext cx="763284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1-6. </a:t>
            </a:r>
            <a:r>
              <a:rPr lang="ko-KR" altLang="en-US" sz="1600" b="1" dirty="0" smtClean="0"/>
              <a:t>커넥션 연결</a:t>
            </a:r>
            <a:endParaRPr lang="en-US" altLang="ko-KR" sz="1400" dirty="0"/>
          </a:p>
          <a:p>
            <a:pPr fontAlgn="base"/>
            <a:r>
              <a:rPr lang="en-US" altLang="ko-KR" sz="1400" b="1" dirty="0"/>
              <a:t> </a:t>
            </a:r>
            <a:r>
              <a:rPr lang="ko-KR" altLang="en-US" sz="1400" dirty="0"/>
              <a:t>사용자가 </a:t>
            </a:r>
            <a:r>
              <a:rPr lang="en-US" altLang="ko-KR" sz="1400" dirty="0" err="1"/>
              <a:t>WithMeConnPath</a:t>
            </a:r>
            <a:r>
              <a:rPr lang="ko-KR" altLang="en-US" sz="1400" dirty="0"/>
              <a:t>의 객체를 </a:t>
            </a:r>
            <a:r>
              <a:rPr lang="ko-KR" altLang="en-US" sz="1400" dirty="0" smtClean="0"/>
              <a:t>만들어</a:t>
            </a:r>
            <a:r>
              <a:rPr lang="en-US" altLang="ko-KR" sz="1400" dirty="0" err="1" smtClean="0"/>
              <a:t>getInstance</a:t>
            </a:r>
            <a:r>
              <a:rPr lang="en-US" altLang="ko-KR" sz="1400" dirty="0"/>
              <a:t>(“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/</a:t>
            </a:r>
            <a:r>
              <a:rPr lang="en-US" altLang="ko-KR" sz="1400" dirty="0" err="1"/>
              <a:t>SqlMapConfig</a:t>
            </a:r>
            <a:r>
              <a:rPr lang="en-US" altLang="ko-KR" sz="1400" dirty="0" smtClean="0"/>
              <a:t>”)   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사용하여 커넥션 연결 “</a:t>
            </a:r>
            <a:r>
              <a:rPr lang="en-US" altLang="ko-KR" sz="1400" dirty="0" err="1"/>
              <a:t>WithMeBatis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Init</a:t>
            </a:r>
            <a:r>
              <a:rPr lang="ko-KR" altLang="en-US" sz="1400" dirty="0"/>
              <a:t>성공</a:t>
            </a:r>
            <a:r>
              <a:rPr lang="en-US" altLang="ko-KR" sz="1400" dirty="0"/>
              <a:t>/</a:t>
            </a:r>
            <a:r>
              <a:rPr lang="ko-KR" altLang="en-US" sz="1400" dirty="0"/>
              <a:t>실패 출력”</a:t>
            </a:r>
          </a:p>
          <a:p>
            <a:pPr fontAlgn="base"/>
            <a:endParaRPr lang="ko-KR" altLang="en-US" sz="1600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31" name="직사각형 30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184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(4) </a:t>
            </a:r>
            <a:r>
              <a:rPr lang="en-US" altLang="ko-KR" sz="2000" b="1" dirty="0" err="1" smtClean="0">
                <a:latin typeface="-윤고딕340" pitchFamily="18" charset="-127"/>
                <a:ea typeface="-윤고딕340" pitchFamily="18" charset="-127"/>
              </a:rPr>
              <a:t>WithMeBatis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628911" y="1372706"/>
            <a:ext cx="359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-윤고딕340" pitchFamily="18" charset="-127"/>
                <a:ea typeface="-윤고딕340" pitchFamily="18" charset="-127"/>
              </a:rPr>
              <a:t>2</a:t>
            </a:r>
            <a:r>
              <a:rPr lang="en-US" altLang="ko-KR" dirty="0" smtClean="0">
                <a:latin typeface="-윤고딕340" pitchFamily="18" charset="-127"/>
                <a:ea typeface="-윤고딕340" pitchFamily="18" charset="-127"/>
              </a:rPr>
              <a:t>.</a:t>
            </a:r>
            <a:r>
              <a:rPr lang="ko-KR" altLang="en-US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dirty="0" err="1" smtClean="0">
                <a:latin typeface="-윤고딕340" pitchFamily="18" charset="-127"/>
                <a:ea typeface="-윤고딕340" pitchFamily="18" charset="-127"/>
              </a:rPr>
              <a:t>VO.properties</a:t>
            </a:r>
            <a:r>
              <a:rPr lang="en-US" altLang="ko-KR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dirty="0" smtClean="0">
                <a:latin typeface="-윤고딕340" pitchFamily="18" charset="-127"/>
                <a:ea typeface="-윤고딕340" pitchFamily="18" charset="-127"/>
              </a:rPr>
              <a:t>파일 설정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925055" y="5157192"/>
            <a:ext cx="474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-윤고딕360" pitchFamily="18" charset="-127"/>
                <a:ea typeface="-윤고딕360" pitchFamily="18" charset="-127"/>
              </a:rPr>
              <a:t>VO</a:t>
            </a:r>
            <a:r>
              <a:rPr lang="ko-KR" altLang="en-US" sz="2400" dirty="0" smtClean="0">
                <a:latin typeface="-윤고딕360" pitchFamily="18" charset="-127"/>
                <a:ea typeface="-윤고딕360" pitchFamily="18" charset="-127"/>
              </a:rPr>
              <a:t>클래스</a:t>
            </a:r>
            <a:r>
              <a:rPr lang="en-US" altLang="ko-KR" sz="2400" dirty="0" smtClean="0">
                <a:latin typeface="-윤고딕360" pitchFamily="18" charset="-127"/>
                <a:ea typeface="-윤고딕360" pitchFamily="18" charset="-127"/>
              </a:rPr>
              <a:t>.</a:t>
            </a:r>
            <a:r>
              <a:rPr lang="ko-KR" altLang="en-US" sz="2400" dirty="0" smtClean="0">
                <a:latin typeface="-윤고딕360" pitchFamily="18" charset="-127"/>
                <a:ea typeface="-윤고딕360" pitchFamily="18" charset="-127"/>
              </a:rPr>
              <a:t>질의문명 </a:t>
            </a:r>
            <a:r>
              <a:rPr lang="en-US" altLang="ko-KR" sz="2400" dirty="0" smtClean="0">
                <a:latin typeface="-윤고딕360" pitchFamily="18" charset="-127"/>
                <a:ea typeface="-윤고딕360" pitchFamily="18" charset="-127"/>
              </a:rPr>
              <a:t>= </a:t>
            </a:r>
            <a:r>
              <a:rPr lang="ko-KR" altLang="en-US" sz="2400" dirty="0" err="1" smtClean="0">
                <a:latin typeface="-윤고딕360" pitchFamily="18" charset="-127"/>
                <a:ea typeface="-윤고딕360" pitchFamily="18" charset="-127"/>
              </a:rPr>
              <a:t>질의문</a:t>
            </a:r>
            <a:endParaRPr lang="ko-KR" altLang="en-US" sz="2400" dirty="0">
              <a:latin typeface="-윤고딕360" pitchFamily="18" charset="-127"/>
              <a:ea typeface="-윤고딕360" pitchFamily="18" charset="-127"/>
            </a:endParaRPr>
          </a:p>
        </p:txBody>
      </p:sp>
      <p:pic>
        <p:nvPicPr>
          <p:cNvPr id="2049" name="_x226196744" descr="EMB000001b01c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09" y="2204864"/>
            <a:ext cx="7742779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27" name="직사각형 26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38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3648" y="1420034"/>
            <a:ext cx="741682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/>
              <a:t>2</a:t>
            </a:r>
            <a:r>
              <a:rPr lang="en-US" altLang="ko-KR" sz="1600" b="1" dirty="0" smtClean="0"/>
              <a:t>-1.</a:t>
            </a:r>
            <a:r>
              <a:rPr lang="ko-KR" altLang="en-US" sz="1600" dirty="0" smtClean="0"/>
              <a:t> </a:t>
            </a:r>
            <a:r>
              <a:rPr lang="en-US" altLang="ko-KR" sz="1600" b="1" dirty="0" smtClean="0"/>
              <a:t>Key </a:t>
            </a:r>
            <a:r>
              <a:rPr lang="ko-KR" altLang="en-US" sz="1600" b="1" dirty="0" smtClean="0"/>
              <a:t>타입 </a:t>
            </a:r>
            <a:r>
              <a:rPr lang="ko-KR" altLang="en-US" sz="1600" b="1" dirty="0" err="1" smtClean="0"/>
              <a:t>파라미터</a:t>
            </a:r>
            <a:endParaRPr lang="ko-KR" altLang="en-US" sz="1600" b="1" dirty="0"/>
          </a:p>
          <a:p>
            <a:pPr fontAlgn="base"/>
            <a:r>
              <a:rPr lang="ko-KR" altLang="en-US" sz="1400" dirty="0" smtClean="0"/>
              <a:t>  </a:t>
            </a:r>
            <a:r>
              <a:rPr lang="ko-KR" altLang="en-US" sz="1400" dirty="0"/>
              <a:t>사용자가 입력하는 </a:t>
            </a:r>
            <a:r>
              <a:rPr lang="en-US" altLang="ko-KR" sz="1400" dirty="0"/>
              <a:t>Key</a:t>
            </a:r>
            <a:r>
              <a:rPr lang="ko-KR" altLang="en-US" sz="1400" dirty="0"/>
              <a:t>값이 하나일 때 사용</a:t>
            </a:r>
          </a:p>
          <a:p>
            <a:pPr fontAlgn="base" latinLnBrk="0"/>
            <a:r>
              <a:rPr lang="ko-KR" altLang="en-US" sz="1400" dirty="0" smtClean="0"/>
              <a:t>예</a:t>
            </a:r>
            <a:r>
              <a:rPr lang="en-US" altLang="ko-KR" sz="1400" b="1" dirty="0"/>
              <a:t>) &lt;</a:t>
            </a:r>
            <a:r>
              <a:rPr lang="en-US" altLang="ko-KR" sz="1400" b="1" dirty="0" err="1"/>
              <a:t>MyMember.SELECT_SQL</a:t>
            </a:r>
            <a:r>
              <a:rPr lang="en-US" altLang="ko-KR" sz="1400" b="1" dirty="0"/>
              <a:t>=SELECT * FROM MYMEMBER WHERE ID =</a:t>
            </a:r>
            <a:r>
              <a:rPr lang="en-US" altLang="ko-KR" sz="1400" b="1" dirty="0">
                <a:solidFill>
                  <a:srgbClr val="0070C0"/>
                </a:solidFill>
              </a:rPr>
              <a:t>#id#</a:t>
            </a:r>
            <a:r>
              <a:rPr lang="en-US" altLang="ko-KR" sz="1400" b="1" dirty="0"/>
              <a:t>&gt;</a:t>
            </a:r>
            <a:endParaRPr lang="en-US" altLang="ko-KR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(4) </a:t>
            </a:r>
            <a:r>
              <a:rPr lang="en-US" altLang="ko-KR" sz="2000" b="1" dirty="0" err="1" smtClean="0">
                <a:latin typeface="-윤고딕340" pitchFamily="18" charset="-127"/>
                <a:ea typeface="-윤고딕340" pitchFamily="18" charset="-127"/>
              </a:rPr>
              <a:t>WithMeBatis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03094" y="2516703"/>
            <a:ext cx="7561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2-2. Vo</a:t>
            </a:r>
            <a:r>
              <a:rPr lang="ko-KR" altLang="en-US" sz="1600" b="1" dirty="0" smtClean="0"/>
              <a:t>타입 </a:t>
            </a:r>
            <a:r>
              <a:rPr lang="ko-KR" altLang="en-US" sz="1600" b="1" dirty="0" err="1" smtClean="0"/>
              <a:t>파라미터</a:t>
            </a:r>
            <a:endParaRPr lang="en-US" altLang="ko-KR" sz="1600" b="1" dirty="0" smtClean="0"/>
          </a:p>
          <a:p>
            <a:pPr fontAlgn="base"/>
            <a:r>
              <a:rPr lang="en-US" altLang="ko-KR" sz="1400" dirty="0" smtClean="0"/>
              <a:t>  </a:t>
            </a:r>
            <a:r>
              <a:rPr lang="ko-KR" altLang="en-US" sz="1400" dirty="0" smtClean="0"/>
              <a:t>적당한 </a:t>
            </a:r>
            <a:r>
              <a:rPr lang="en-US" altLang="ko-KR" sz="1400" dirty="0" smtClean="0"/>
              <a:t>Vo</a:t>
            </a:r>
            <a:r>
              <a:rPr lang="ko-KR" altLang="en-US" sz="1400" dirty="0" smtClean="0"/>
              <a:t>객체를 만들어서 객체 안에 데이터를 넣고 </a:t>
            </a:r>
            <a:r>
              <a:rPr lang="ko-KR" altLang="en-US" sz="1400" dirty="0" err="1" smtClean="0"/>
              <a:t>파라미터로</a:t>
            </a:r>
            <a:r>
              <a:rPr lang="ko-KR" altLang="en-US" sz="1400" dirty="0" smtClean="0"/>
              <a:t> 전달</a:t>
            </a:r>
            <a:endParaRPr lang="en-US" altLang="ko-KR" sz="1400" dirty="0" smtClean="0"/>
          </a:p>
          <a:p>
            <a:pPr fontAlgn="base" latinLnBrk="0"/>
            <a:r>
              <a:rPr lang="ko-KR" altLang="en-US" sz="1400" dirty="0"/>
              <a:t>예</a:t>
            </a:r>
            <a:r>
              <a:rPr lang="en-US" altLang="ko-KR" sz="1400" b="1" dirty="0" smtClean="0"/>
              <a:t>) &lt;</a:t>
            </a:r>
            <a:r>
              <a:rPr lang="en-US" altLang="ko-KR" sz="1400" b="1" dirty="0" err="1"/>
              <a:t>MyMember.INSERT_SQL</a:t>
            </a:r>
            <a:r>
              <a:rPr lang="en-US" altLang="ko-KR" sz="1400" b="1" dirty="0"/>
              <a:t>=INSERT INTO MYMEMBER </a:t>
            </a:r>
            <a:r>
              <a:rPr lang="en-US" altLang="ko-KR" sz="1400" b="1" dirty="0" smtClean="0"/>
              <a:t>                                       </a:t>
            </a:r>
          </a:p>
          <a:p>
            <a:pPr fontAlgn="base" latinLnBrk="0"/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                               VALUES</a:t>
            </a:r>
            <a:r>
              <a:rPr lang="en-US" altLang="ko-KR" sz="1400" b="1" dirty="0"/>
              <a:t>(</a:t>
            </a:r>
            <a:r>
              <a:rPr lang="en-US" altLang="ko-KR" sz="1400" b="1" dirty="0">
                <a:solidFill>
                  <a:srgbClr val="0070C0"/>
                </a:solidFill>
              </a:rPr>
              <a:t>#id#,#name#,#password#,#remark#</a:t>
            </a:r>
            <a:r>
              <a:rPr lang="en-US" altLang="ko-KR" sz="1400" b="1" dirty="0"/>
              <a:t>)&gt;</a:t>
            </a:r>
            <a:endParaRPr lang="en-US" altLang="ko-KR" sz="1400" dirty="0"/>
          </a:p>
          <a:p>
            <a:pPr fontAlgn="base"/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403648" y="3709481"/>
            <a:ext cx="74168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/>
              <a:t>2</a:t>
            </a:r>
            <a:r>
              <a:rPr lang="en-US" altLang="ko-KR" sz="1600" b="1" dirty="0" smtClean="0"/>
              <a:t>-3. Map</a:t>
            </a:r>
            <a:r>
              <a:rPr lang="ko-KR" altLang="en-US" sz="1600" b="1" dirty="0" smtClean="0"/>
              <a:t>타입 </a:t>
            </a:r>
            <a:r>
              <a:rPr lang="ko-KR" altLang="en-US" sz="1600" b="1" dirty="0" err="1" smtClean="0"/>
              <a:t>파라미터</a:t>
            </a:r>
            <a:endParaRPr lang="en-US" altLang="ko-KR" sz="1600" b="1" dirty="0" smtClean="0"/>
          </a:p>
          <a:p>
            <a:pPr fontAlgn="base"/>
            <a:r>
              <a:rPr lang="en-US" altLang="ko-KR" sz="1600" b="1" dirty="0"/>
              <a:t> </a:t>
            </a:r>
            <a:r>
              <a:rPr lang="en-US" altLang="ko-KR" sz="1600" b="1" dirty="0" smtClean="0"/>
              <a:t> </a:t>
            </a:r>
            <a:r>
              <a:rPr lang="ko-KR" altLang="en-US" sz="1400" dirty="0"/>
              <a:t>하나 이상의 </a:t>
            </a:r>
            <a:r>
              <a:rPr lang="ko-KR" altLang="en-US" sz="1400" dirty="0" err="1"/>
              <a:t>전달값이</a:t>
            </a:r>
            <a:r>
              <a:rPr lang="ko-KR" altLang="en-US" sz="1400" dirty="0"/>
              <a:t> 있다면 </a:t>
            </a:r>
            <a:r>
              <a:rPr lang="ko-KR" altLang="en-US" sz="1400" dirty="0" err="1"/>
              <a:t>파라미터</a:t>
            </a:r>
            <a:r>
              <a:rPr lang="ko-KR" altLang="en-US" sz="1400" dirty="0"/>
              <a:t> 객체로 </a:t>
            </a:r>
            <a:r>
              <a:rPr lang="en-US" altLang="ko-KR" sz="1400" dirty="0"/>
              <a:t>Map</a:t>
            </a:r>
            <a:r>
              <a:rPr lang="ko-KR" altLang="en-US" sz="1400" dirty="0"/>
              <a:t>을 사용할 수 있다</a:t>
            </a:r>
            <a:r>
              <a:rPr lang="en-US" altLang="ko-KR" sz="1400" dirty="0" smtClean="0"/>
              <a:t>.(Key</a:t>
            </a:r>
            <a:r>
              <a:rPr lang="ko-KR" altLang="en-US" sz="1400" dirty="0"/>
              <a:t>값 </a:t>
            </a:r>
            <a:r>
              <a:rPr lang="ko-KR" altLang="en-US" sz="1400" dirty="0" smtClean="0"/>
              <a:t>중복불가</a:t>
            </a:r>
            <a:r>
              <a:rPr lang="en-US" altLang="ko-KR" sz="1400" dirty="0" smtClean="0"/>
              <a:t>)</a:t>
            </a:r>
          </a:p>
          <a:p>
            <a:pPr fontAlgn="base" latinLnBrk="0"/>
            <a:r>
              <a:rPr lang="ko-KR" altLang="en-US" sz="1400" dirty="0"/>
              <a:t>예</a:t>
            </a:r>
            <a:r>
              <a:rPr lang="en-US" altLang="ko-KR" sz="1400" b="1" dirty="0"/>
              <a:t>) &lt;</a:t>
            </a:r>
            <a:r>
              <a:rPr lang="en-US" altLang="ko-KR" sz="1400" b="1" dirty="0" err="1"/>
              <a:t>MyMember.SELECT_SQL</a:t>
            </a:r>
            <a:r>
              <a:rPr lang="en-US" altLang="ko-KR" sz="1400" b="1" dirty="0"/>
              <a:t>=SELECT * FROM </a:t>
            </a:r>
            <a:r>
              <a:rPr lang="en-US" altLang="ko-KR" sz="1400" b="1" dirty="0" smtClean="0"/>
              <a:t>MYMEMBER</a:t>
            </a:r>
          </a:p>
          <a:p>
            <a:pPr fontAlgn="base" latinLnBrk="0"/>
            <a:r>
              <a:rPr lang="en-US" altLang="ko-KR" sz="1400" b="1" dirty="0" smtClean="0"/>
              <a:t>                                             WHERE </a:t>
            </a:r>
            <a:r>
              <a:rPr lang="en-US" altLang="ko-KR" sz="1400" b="1" dirty="0"/>
              <a:t>ID =</a:t>
            </a:r>
            <a:r>
              <a:rPr lang="en-US" altLang="ko-KR" sz="1400" b="1" dirty="0">
                <a:solidFill>
                  <a:srgbClr val="0070C0"/>
                </a:solidFill>
              </a:rPr>
              <a:t>#id#</a:t>
            </a:r>
            <a:r>
              <a:rPr lang="en-US" altLang="ko-KR" sz="1400" b="1" dirty="0"/>
              <a:t> AND NAME=</a:t>
            </a:r>
            <a:r>
              <a:rPr lang="en-US" altLang="ko-KR" sz="1400" b="1" dirty="0">
                <a:solidFill>
                  <a:srgbClr val="0070C0"/>
                </a:solidFill>
              </a:rPr>
              <a:t>#name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#</a:t>
            </a:r>
            <a:r>
              <a:rPr lang="en-US" altLang="ko-KR" sz="1400" b="1" dirty="0" smtClean="0"/>
              <a:t>&gt;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1403648" y="5013176"/>
            <a:ext cx="763284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2-4. List&lt;Map&gt;</a:t>
            </a:r>
            <a:r>
              <a:rPr lang="ko-KR" altLang="en-US" sz="1600" b="1" dirty="0" smtClean="0"/>
              <a:t>타입 </a:t>
            </a:r>
            <a:r>
              <a:rPr lang="ko-KR" altLang="en-US" sz="1600" b="1" dirty="0" err="1" smtClean="0"/>
              <a:t>파라미터</a:t>
            </a:r>
            <a:endParaRPr lang="en-US" altLang="ko-KR" sz="1600" b="1" dirty="0" smtClean="0"/>
          </a:p>
          <a:p>
            <a:pPr fontAlgn="base"/>
            <a:r>
              <a:rPr lang="en-US" altLang="ko-KR" sz="1600" b="1" dirty="0"/>
              <a:t> </a:t>
            </a:r>
            <a:r>
              <a:rPr lang="en-US" altLang="ko-KR" sz="1600" b="1" dirty="0" smtClean="0"/>
              <a:t> </a:t>
            </a:r>
            <a:r>
              <a:rPr lang="ko-KR" altLang="en-US" sz="1400" dirty="0"/>
              <a:t>하나 이상의 </a:t>
            </a:r>
            <a:r>
              <a:rPr lang="ko-KR" altLang="en-US" sz="1400" dirty="0" err="1"/>
              <a:t>전달값이</a:t>
            </a:r>
            <a:r>
              <a:rPr lang="ko-KR" altLang="en-US" sz="1400" dirty="0"/>
              <a:t> 있다면 </a:t>
            </a:r>
            <a:r>
              <a:rPr lang="ko-KR" altLang="en-US" sz="1400" dirty="0" err="1"/>
              <a:t>파라미터</a:t>
            </a:r>
            <a:r>
              <a:rPr lang="ko-KR" altLang="en-US" sz="1400" dirty="0"/>
              <a:t> 객체로 </a:t>
            </a:r>
            <a:r>
              <a:rPr lang="en-US" altLang="ko-KR" sz="1400" dirty="0" smtClean="0"/>
              <a:t>List&lt;Map&gt;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사용할 수 있다</a:t>
            </a:r>
            <a:r>
              <a:rPr lang="en-US" altLang="ko-KR" sz="1400" dirty="0" smtClean="0"/>
              <a:t>.(Key</a:t>
            </a:r>
            <a:r>
              <a:rPr lang="ko-KR" altLang="en-US" sz="1400" dirty="0"/>
              <a:t>값 </a:t>
            </a:r>
            <a:r>
              <a:rPr lang="ko-KR" altLang="en-US" sz="1400" dirty="0" smtClean="0"/>
              <a:t>중복가</a:t>
            </a:r>
            <a:r>
              <a:rPr lang="ko-KR" altLang="en-US" sz="1400" dirty="0"/>
              <a:t>능</a:t>
            </a:r>
            <a:r>
              <a:rPr lang="en-US" altLang="ko-KR" sz="1400" dirty="0" smtClean="0"/>
              <a:t>)</a:t>
            </a:r>
          </a:p>
          <a:p>
            <a:pPr fontAlgn="base" latinLnBrk="0"/>
            <a:r>
              <a:rPr lang="ko-KR" altLang="en-US" sz="1400" dirty="0"/>
              <a:t>예</a:t>
            </a:r>
            <a:r>
              <a:rPr lang="en-US" altLang="ko-KR" sz="1400" b="1" dirty="0"/>
              <a:t>) &lt;</a:t>
            </a:r>
            <a:r>
              <a:rPr lang="en-US" altLang="ko-KR" sz="1400" b="1" dirty="0" err="1"/>
              <a:t>MyMember.UPDATE_SQL</a:t>
            </a:r>
            <a:r>
              <a:rPr lang="en-US" altLang="ko-KR" sz="1400" b="1" dirty="0"/>
              <a:t>=UPDATE </a:t>
            </a:r>
            <a:r>
              <a:rPr lang="en-US" altLang="ko-KR" sz="1400" b="1" dirty="0" smtClean="0"/>
              <a:t>MYMEMBER</a:t>
            </a:r>
          </a:p>
          <a:p>
            <a:pPr fontAlgn="base" latinLnBrk="0"/>
            <a:r>
              <a:rPr lang="en-US" altLang="ko-KR" sz="1400" b="1" dirty="0" smtClean="0"/>
              <a:t> </a:t>
            </a:r>
            <a:r>
              <a:rPr lang="en-US" altLang="ko-KR" sz="1400" b="1" dirty="0"/>
              <a:t>SET ID =#id</a:t>
            </a:r>
            <a:r>
              <a:rPr lang="en-US" altLang="ko-KR" sz="1400" b="1" dirty="0" smtClean="0"/>
              <a:t>#, PASSWORD</a:t>
            </a:r>
            <a:r>
              <a:rPr lang="en-US" altLang="ko-KR" sz="1400" b="1" dirty="0">
                <a:solidFill>
                  <a:srgbClr val="0070C0"/>
                </a:solidFill>
              </a:rPr>
              <a:t>=#password# </a:t>
            </a:r>
            <a:r>
              <a:rPr lang="en-US" altLang="ko-KR" sz="1400" b="1" dirty="0" smtClean="0"/>
              <a:t>WHERE PASSWORD</a:t>
            </a:r>
            <a:r>
              <a:rPr lang="en-US" altLang="ko-KR" sz="1400" b="1" dirty="0">
                <a:solidFill>
                  <a:srgbClr val="0070C0"/>
                </a:solidFill>
              </a:rPr>
              <a:t>=#password#</a:t>
            </a:r>
            <a:r>
              <a:rPr lang="en-US" altLang="ko-KR" sz="1400" b="1" dirty="0"/>
              <a:t>&gt;</a:t>
            </a:r>
            <a:endParaRPr lang="en-US" altLang="ko-KR" sz="14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31" name="직사각형 30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32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(4) </a:t>
            </a:r>
            <a:r>
              <a:rPr lang="en-US" altLang="ko-KR" sz="2000" b="1" dirty="0" err="1" smtClean="0">
                <a:latin typeface="-윤고딕340" pitchFamily="18" charset="-127"/>
                <a:ea typeface="-윤고딕340" pitchFamily="18" charset="-127"/>
              </a:rPr>
              <a:t>WithMeBatis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368152" y="1700808"/>
            <a:ext cx="359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-윤고딕340" pitchFamily="18" charset="-127"/>
                <a:ea typeface="-윤고딕340" pitchFamily="18" charset="-127"/>
              </a:rPr>
              <a:t>3.</a:t>
            </a:r>
            <a:r>
              <a:rPr lang="ko-KR" altLang="en-US" dirty="0" smtClean="0">
                <a:latin typeface="-윤고딕340" pitchFamily="18" charset="-127"/>
                <a:ea typeface="-윤고딕340" pitchFamily="18" charset="-127"/>
              </a:rPr>
              <a:t> 사용자 </a:t>
            </a:r>
            <a:r>
              <a:rPr lang="en-US" altLang="ko-KR" dirty="0" smtClean="0">
                <a:latin typeface="-윤고딕340" pitchFamily="18" charset="-127"/>
                <a:ea typeface="-윤고딕340" pitchFamily="18" charset="-127"/>
              </a:rPr>
              <a:t>Vo </a:t>
            </a:r>
            <a:r>
              <a:rPr lang="ko-KR" altLang="en-US" dirty="0" smtClean="0">
                <a:latin typeface="-윤고딕340" pitchFamily="18" charset="-127"/>
                <a:ea typeface="-윤고딕340" pitchFamily="18" charset="-127"/>
              </a:rPr>
              <a:t>설정</a:t>
            </a:r>
            <a:endParaRPr lang="ko-KR" altLang="en-US" sz="1600" dirty="0"/>
          </a:p>
        </p:txBody>
      </p:sp>
      <p:sp>
        <p:nvSpPr>
          <p:cNvPr id="18" name="직사각형 17"/>
          <p:cNvSpPr/>
          <p:nvPr/>
        </p:nvSpPr>
        <p:spPr>
          <a:xfrm>
            <a:off x="1296144" y="2100918"/>
            <a:ext cx="7740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 smtClean="0"/>
              <a:t>   사용자가 </a:t>
            </a:r>
            <a:r>
              <a:rPr lang="en-US" altLang="ko-KR" sz="1600" dirty="0" smtClean="0"/>
              <a:t>Vo</a:t>
            </a:r>
            <a:r>
              <a:rPr lang="ko-KR" altLang="en-US" sz="1600" dirty="0" smtClean="0"/>
              <a:t>클래스 설정 시 </a:t>
            </a:r>
            <a:r>
              <a:rPr lang="ko-KR" altLang="en-US" sz="1600" b="1" dirty="0" smtClean="0"/>
              <a:t>기본 </a:t>
            </a:r>
            <a:r>
              <a:rPr lang="ko-KR" altLang="en-US" sz="1600" b="1" dirty="0" err="1" smtClean="0"/>
              <a:t>생성자</a:t>
            </a:r>
            <a:r>
              <a:rPr lang="ko-KR" altLang="en-US" sz="1600" dirty="0" err="1" smtClean="0"/>
              <a:t>를</a:t>
            </a:r>
            <a:r>
              <a:rPr lang="ko-KR" altLang="en-US" sz="1600" dirty="0" smtClean="0"/>
              <a:t> 반드시 작성해야 하고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변수명</a:t>
            </a:r>
            <a:r>
              <a:rPr lang="ko-KR" altLang="en-US" sz="1600" dirty="0" smtClean="0"/>
              <a:t> 작성시    </a:t>
            </a:r>
            <a:endParaRPr lang="en-US" altLang="ko-KR" sz="1600" dirty="0" smtClean="0"/>
          </a:p>
          <a:p>
            <a:pPr fontAlgn="base"/>
            <a:r>
              <a:rPr lang="en-US" altLang="ko-KR" sz="1600" dirty="0"/>
              <a:t> </a:t>
            </a:r>
            <a:r>
              <a:rPr lang="ko-KR" altLang="en-US" sz="1600" dirty="0" err="1" smtClean="0"/>
              <a:t>낙타식</a:t>
            </a:r>
            <a:r>
              <a:rPr lang="ko-KR" altLang="en-US" sz="1600" dirty="0" smtClean="0"/>
              <a:t> 표기법이 아닌 무조건 소문자로 기입해야 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368152" y="3635151"/>
            <a:ext cx="704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-윤고딕340" pitchFamily="18" charset="-127"/>
                <a:ea typeface="-윤고딕340" pitchFamily="18" charset="-127"/>
              </a:rPr>
              <a:t>4</a:t>
            </a:r>
            <a:r>
              <a:rPr lang="en-US" altLang="ko-KR" dirty="0" smtClean="0">
                <a:latin typeface="-윤고딕340" pitchFamily="18" charset="-127"/>
                <a:ea typeface="-윤고딕340" pitchFamily="18" charset="-127"/>
              </a:rPr>
              <a:t>.</a:t>
            </a:r>
            <a:r>
              <a:rPr lang="ko-KR" altLang="en-US" dirty="0" smtClean="0">
                <a:latin typeface="-윤고딕340" pitchFamily="18" charset="-127"/>
                <a:ea typeface="-윤고딕340" pitchFamily="18" charset="-127"/>
              </a:rPr>
              <a:t> 사용자 </a:t>
            </a:r>
            <a:r>
              <a:rPr lang="en-US" altLang="ko-KR" dirty="0" smtClean="0">
                <a:latin typeface="-윤고딕340" pitchFamily="18" charset="-127"/>
                <a:ea typeface="-윤고딕340" pitchFamily="18" charset="-127"/>
              </a:rPr>
              <a:t>DAO </a:t>
            </a:r>
            <a:r>
              <a:rPr lang="ko-KR" altLang="en-US" dirty="0" smtClean="0">
                <a:latin typeface="-윤고딕340" pitchFamily="18" charset="-127"/>
                <a:ea typeface="-윤고딕340" pitchFamily="18" charset="-127"/>
              </a:rPr>
              <a:t>설정</a:t>
            </a:r>
            <a:r>
              <a:rPr lang="en-US" altLang="ko-KR" dirty="0" smtClean="0">
                <a:latin typeface="-윤고딕340" pitchFamily="18" charset="-127"/>
                <a:ea typeface="-윤고딕340" pitchFamily="18" charset="-127"/>
              </a:rPr>
              <a:t>(</a:t>
            </a:r>
            <a:r>
              <a:rPr lang="ko-KR" altLang="en-US" dirty="0" smtClean="0">
                <a:latin typeface="-윤고딕340" pitchFamily="18" charset="-127"/>
                <a:ea typeface="-윤고딕340" pitchFamily="18" charset="-127"/>
              </a:rPr>
              <a:t>사용자가 사용할 수 있는 </a:t>
            </a:r>
            <a:r>
              <a:rPr lang="en-US" altLang="ko-KR" dirty="0" err="1" smtClean="0">
                <a:latin typeface="-윤고딕340" pitchFamily="18" charset="-127"/>
                <a:ea typeface="-윤고딕340" pitchFamily="18" charset="-127"/>
              </a:rPr>
              <a:t>WithMeBatis</a:t>
            </a:r>
            <a:r>
              <a:rPr lang="ko-KR" altLang="en-US" dirty="0" smtClean="0">
                <a:latin typeface="-윤고딕340" pitchFamily="18" charset="-127"/>
                <a:ea typeface="-윤고딕340" pitchFamily="18" charset="-127"/>
              </a:rPr>
              <a:t>의 </a:t>
            </a:r>
            <a:r>
              <a:rPr lang="ko-KR" altLang="en-US" dirty="0" err="1" smtClean="0">
                <a:latin typeface="-윤고딕340" pitchFamily="18" charset="-127"/>
                <a:ea typeface="-윤고딕340" pitchFamily="18" charset="-127"/>
              </a:rPr>
              <a:t>메소드</a:t>
            </a:r>
            <a:r>
              <a:rPr lang="en-US" altLang="ko-KR" dirty="0" smtClean="0">
                <a:latin typeface="-윤고딕340" pitchFamily="18" charset="-127"/>
                <a:ea typeface="-윤고딕340" pitchFamily="18" charset="-127"/>
              </a:rPr>
              <a:t>)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1296144" y="4049777"/>
            <a:ext cx="7740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/>
              <a:t>   </a:t>
            </a:r>
            <a:r>
              <a:rPr lang="ko-KR" altLang="en-US" sz="1600" dirty="0" smtClean="0"/>
              <a:t>사용자가 </a:t>
            </a:r>
            <a:r>
              <a:rPr lang="en-US" altLang="ko-KR" sz="1600" dirty="0" smtClean="0"/>
              <a:t>CRUD</a:t>
            </a:r>
            <a:r>
              <a:rPr lang="ko-KR" altLang="en-US" sz="1600" dirty="0" smtClean="0"/>
              <a:t>를 하기 위해 </a:t>
            </a:r>
            <a:r>
              <a:rPr lang="en-US" altLang="ko-KR" sz="1600" dirty="0" err="1" smtClean="0"/>
              <a:t>WithMePath</a:t>
            </a:r>
            <a:r>
              <a:rPr lang="ko-KR" altLang="en-US" sz="1600" dirty="0" smtClean="0"/>
              <a:t>의 객체를 생성해 적절한 </a:t>
            </a:r>
            <a:r>
              <a:rPr lang="ko-KR" altLang="en-US" sz="1600" dirty="0" err="1" smtClean="0"/>
              <a:t>파라미터</a:t>
            </a:r>
            <a:endParaRPr lang="en-US" altLang="ko-KR" sz="1600" dirty="0" smtClean="0"/>
          </a:p>
          <a:p>
            <a:pPr fontAlgn="base"/>
            <a:r>
              <a:rPr lang="ko-KR" altLang="en-US" sz="1600" dirty="0" smtClean="0"/>
              <a:t> 타입의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사용하여 결과를 </a:t>
            </a:r>
            <a:r>
              <a:rPr lang="ko-KR" altLang="en-US" sz="1600" dirty="0" err="1" smtClean="0"/>
              <a:t>리턴받는다</a:t>
            </a:r>
            <a:r>
              <a:rPr lang="en-US" altLang="ko-KR" sz="1600" dirty="0" smtClean="0"/>
              <a:t>.</a:t>
            </a:r>
          </a:p>
          <a:p>
            <a:pPr fontAlgn="base"/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insert,delete,update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질의문의 경우 </a:t>
            </a:r>
            <a:r>
              <a:rPr lang="en-US" altLang="ko-KR" sz="1600" dirty="0" err="1" smtClean="0"/>
              <a:t>boolean</a:t>
            </a:r>
            <a:r>
              <a:rPr lang="ko-KR" altLang="en-US" sz="1600" dirty="0" smtClean="0"/>
              <a:t>값을 </a:t>
            </a:r>
            <a:r>
              <a:rPr lang="ko-KR" altLang="en-US" sz="1600" dirty="0" err="1" smtClean="0"/>
              <a:t>리턴하고</a:t>
            </a:r>
            <a:r>
              <a:rPr lang="en-US" altLang="ko-KR" sz="1600" dirty="0" smtClean="0"/>
              <a:t>, select</a:t>
            </a:r>
            <a:r>
              <a:rPr lang="ko-KR" altLang="en-US" sz="1600" dirty="0" smtClean="0"/>
              <a:t>의 경우 </a:t>
            </a:r>
            <a:r>
              <a:rPr lang="ko-KR" altLang="en-US" sz="1600" dirty="0" err="1" smtClean="0"/>
              <a:t>수행시</a:t>
            </a:r>
            <a:r>
              <a:rPr lang="ko-KR" altLang="en-US" sz="1600" dirty="0" smtClean="0"/>
              <a:t>   </a:t>
            </a:r>
            <a:endParaRPr lang="en-US" altLang="ko-KR" sz="1600" dirty="0" smtClean="0"/>
          </a:p>
          <a:p>
            <a:pPr fontAlgn="base"/>
            <a:r>
              <a:rPr lang="en-US" altLang="ko-KR" sz="1600" dirty="0"/>
              <a:t> </a:t>
            </a:r>
            <a:r>
              <a:rPr lang="ko-KR" altLang="en-US" sz="1600" dirty="0" smtClean="0"/>
              <a:t>킨 질의의 결과값을 적당한 공간에 담아 </a:t>
            </a:r>
            <a:r>
              <a:rPr lang="en-US" altLang="ko-KR" sz="1600" dirty="0" smtClean="0"/>
              <a:t>(Object, Map, </a:t>
            </a:r>
            <a:r>
              <a:rPr lang="en-US" altLang="ko-KR" sz="1600" dirty="0" err="1" smtClean="0"/>
              <a:t>MapList</a:t>
            </a:r>
            <a:r>
              <a:rPr lang="ko-KR" altLang="en-US" sz="1600" dirty="0" smtClean="0"/>
              <a:t>타입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리턴시킨다</a:t>
            </a:r>
            <a:r>
              <a:rPr lang="en-US" altLang="ko-KR" sz="1600" dirty="0" smtClean="0"/>
              <a:t>.</a:t>
            </a:r>
          </a:p>
          <a:p>
            <a:pPr fontAlgn="base"/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29" name="직사각형 28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5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3648" y="1340768"/>
            <a:ext cx="7416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4-1.</a:t>
            </a:r>
            <a:r>
              <a:rPr lang="ko-KR" altLang="en-US" sz="1600" dirty="0" smtClean="0"/>
              <a:t> </a:t>
            </a:r>
            <a:r>
              <a:rPr lang="en-US" altLang="ko-KR" sz="1600" b="1" dirty="0" smtClean="0"/>
              <a:t>INSERT</a:t>
            </a:r>
            <a:endParaRPr lang="ko-KR" altLang="en-US" sz="1600" b="1" dirty="0"/>
          </a:p>
          <a:p>
            <a:pPr fontAlgn="base"/>
            <a:r>
              <a:rPr lang="ko-KR" altLang="en-US" sz="1400" dirty="0" smtClean="0"/>
              <a:t>  </a:t>
            </a:r>
            <a:endParaRPr lang="en-US" altLang="ko-KR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(4) </a:t>
            </a:r>
            <a:r>
              <a:rPr lang="en-US" altLang="ko-KR" sz="2000" b="1" dirty="0" err="1" smtClean="0">
                <a:latin typeface="-윤고딕340" pitchFamily="18" charset="-127"/>
                <a:ea typeface="-윤고딕340" pitchFamily="18" charset="-127"/>
              </a:rPr>
              <a:t>WithMeBatis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03094" y="2948751"/>
            <a:ext cx="75613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/>
              <a:t>4</a:t>
            </a:r>
            <a:r>
              <a:rPr lang="en-US" altLang="ko-KR" sz="1600" b="1" dirty="0" smtClean="0"/>
              <a:t>-2. DELETE</a:t>
            </a:r>
          </a:p>
          <a:p>
            <a:pPr fontAlgn="base"/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403648" y="4495457"/>
            <a:ext cx="7416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4-3. UPDATE</a:t>
            </a:r>
          </a:p>
          <a:p>
            <a:pPr fontAlgn="base"/>
            <a:r>
              <a:rPr lang="en-US" altLang="ko-KR" sz="1600" b="1" dirty="0"/>
              <a:t> </a:t>
            </a:r>
            <a:r>
              <a:rPr lang="en-US" altLang="ko-KR" sz="1600" b="1" dirty="0" smtClean="0"/>
              <a:t> </a:t>
            </a:r>
            <a:endParaRPr lang="ko-KR" altLang="en-US" sz="1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238215"/>
              </p:ext>
            </p:extLst>
          </p:nvPr>
        </p:nvGraphicFramePr>
        <p:xfrm>
          <a:off x="1835998" y="1682110"/>
          <a:ext cx="5904354" cy="731520"/>
        </p:xfrm>
        <a:graphic>
          <a:graphicData uri="http://schemas.openxmlformats.org/drawingml/2006/table">
            <a:tbl>
              <a:tblPr/>
              <a:tblGrid>
                <a:gridCol w="5904354"/>
              </a:tblGrid>
              <a:tr h="5689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b="1" kern="0" spc="0" dirty="0" err="1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boolean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insert(String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Object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vo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b="1" kern="0" spc="0" dirty="0" err="1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boolean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insert(String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String key){}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b="1" kern="0" spc="0" dirty="0" err="1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boolean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insert(String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Map&lt;String, Object&gt; map){}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443018"/>
              </p:ext>
            </p:extLst>
          </p:nvPr>
        </p:nvGraphicFramePr>
        <p:xfrm>
          <a:off x="1835696" y="3273544"/>
          <a:ext cx="5904656" cy="731520"/>
        </p:xfrm>
        <a:graphic>
          <a:graphicData uri="http://schemas.openxmlformats.org/drawingml/2006/table">
            <a:tbl>
              <a:tblPr/>
              <a:tblGrid>
                <a:gridCol w="5904656"/>
              </a:tblGrid>
              <a:tr h="5689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b="1" kern="0" spc="0" dirty="0" err="1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boolean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delete 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String key){}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b="1" kern="0" spc="0" dirty="0" err="1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boolean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delete(String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Object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vo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b="1" kern="0" spc="0" dirty="0" err="1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boolean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delete(String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Map&lt;String, Object&gt; map){}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306973"/>
              </p:ext>
            </p:extLst>
          </p:nvPr>
        </p:nvGraphicFramePr>
        <p:xfrm>
          <a:off x="1835998" y="4935056"/>
          <a:ext cx="5904354" cy="944880"/>
        </p:xfrm>
        <a:graphic>
          <a:graphicData uri="http://schemas.openxmlformats.org/drawingml/2006/table">
            <a:tbl>
              <a:tblPr/>
              <a:tblGrid>
                <a:gridCol w="5904354"/>
              </a:tblGrid>
              <a:tr h="9245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b="1" kern="0" spc="0" dirty="0" err="1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boolean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update 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String key){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｝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b="1" kern="0" spc="0" dirty="0" err="1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boolean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update(String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Object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vo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){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｝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b="1" kern="0" spc="0" dirty="0" err="1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boolean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update(String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Map&lt;String, Object&gt; map){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｝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b="1" kern="0" spc="0" dirty="0" err="1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boolean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update(String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List&lt;Map&lt;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String,Object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&gt;&gt; list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){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｝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38" name="직사각형 37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3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3648" y="1124744"/>
            <a:ext cx="7416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4-4.</a:t>
            </a:r>
            <a:r>
              <a:rPr lang="ko-KR" altLang="en-US" sz="1600" dirty="0" smtClean="0"/>
              <a:t> </a:t>
            </a:r>
            <a:r>
              <a:rPr lang="en-US" altLang="ko-KR" sz="1600" b="1" dirty="0" err="1" smtClean="0"/>
              <a:t>QueryForObject</a:t>
            </a:r>
            <a:endParaRPr lang="ko-KR" altLang="en-US" sz="1600" b="1" dirty="0"/>
          </a:p>
          <a:p>
            <a:pPr fontAlgn="base"/>
            <a:r>
              <a:rPr lang="ko-KR" altLang="en-US" sz="1400" dirty="0" smtClean="0"/>
              <a:t>  </a:t>
            </a:r>
            <a:endParaRPr lang="en-US" altLang="ko-KR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(4) </a:t>
            </a:r>
            <a:r>
              <a:rPr lang="en-US" altLang="ko-KR" sz="2000" b="1" dirty="0" err="1" smtClean="0">
                <a:latin typeface="-윤고딕340" pitchFamily="18" charset="-127"/>
                <a:ea typeface="-윤고딕340" pitchFamily="18" charset="-127"/>
              </a:rPr>
              <a:t>WithMeBatis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672455"/>
              </p:ext>
            </p:extLst>
          </p:nvPr>
        </p:nvGraphicFramePr>
        <p:xfrm>
          <a:off x="1835998" y="1484784"/>
          <a:ext cx="6336402" cy="1280160"/>
        </p:xfrm>
        <a:graphic>
          <a:graphicData uri="http://schemas.openxmlformats.org/drawingml/2006/table">
            <a:tbl>
              <a:tblPr/>
              <a:tblGrid>
                <a:gridCol w="6336402"/>
              </a:tblGrid>
              <a:tr h="12801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Object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String key){}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Object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Object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Object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vo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Object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Map&lt;String, Object&gt; map){}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Object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List&lt;Map&lt;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String,Object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&gt;&gt; list){}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403648" y="2924944"/>
            <a:ext cx="7416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4-5.</a:t>
            </a:r>
            <a:r>
              <a:rPr lang="ko-KR" altLang="en-US" sz="1600" dirty="0" smtClean="0"/>
              <a:t> </a:t>
            </a:r>
            <a:r>
              <a:rPr lang="en-US" altLang="ko-KR" sz="1600" b="1" dirty="0" err="1" smtClean="0"/>
              <a:t>QueryForList</a:t>
            </a:r>
            <a:endParaRPr lang="ko-KR" altLang="en-US" sz="1600" b="1" dirty="0"/>
          </a:p>
          <a:p>
            <a:pPr fontAlgn="base"/>
            <a:r>
              <a:rPr lang="ko-KR" altLang="en-US" sz="1400" dirty="0" smtClean="0"/>
              <a:t>  </a:t>
            </a:r>
            <a:endParaRPr lang="en-US" altLang="ko-KR" sz="14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313464"/>
              </p:ext>
            </p:extLst>
          </p:nvPr>
        </p:nvGraphicFramePr>
        <p:xfrm>
          <a:off x="1835998" y="3277726"/>
          <a:ext cx="6336402" cy="1371600"/>
        </p:xfrm>
        <a:graphic>
          <a:graphicData uri="http://schemas.openxmlformats.org/drawingml/2006/table">
            <a:tbl>
              <a:tblPr/>
              <a:tblGrid>
                <a:gridCol w="6336402"/>
              </a:tblGrid>
              <a:tr h="12801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List&lt;Object&gt;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queryForList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List&lt;Object&gt;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queryForList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String key){}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List&lt;Object&gt;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queryForList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Object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vo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List&lt;Object&gt;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queryForList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Map&lt;String, Object&gt; map){}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List&lt;Object&gt;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queryForList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List&lt;Map&lt;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String,Object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&gt;&gt; list){}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403648" y="4797152"/>
            <a:ext cx="7416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/>
              <a:t>4-6.</a:t>
            </a:r>
            <a:r>
              <a:rPr lang="ko-KR" altLang="en-US" sz="1600" dirty="0" smtClean="0"/>
              <a:t> </a:t>
            </a:r>
            <a:r>
              <a:rPr lang="en-US" altLang="ko-KR" sz="1600" b="1" dirty="0" err="1" smtClean="0"/>
              <a:t>QueryForMapList</a:t>
            </a:r>
            <a:endParaRPr lang="ko-KR" altLang="en-US" sz="1600" b="1" dirty="0"/>
          </a:p>
          <a:p>
            <a:pPr fontAlgn="base"/>
            <a:r>
              <a:rPr lang="ko-KR" altLang="en-US" sz="1400" dirty="0" smtClean="0"/>
              <a:t>  </a:t>
            </a:r>
            <a:endParaRPr lang="en-US" altLang="ko-KR" sz="14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87753"/>
              </p:ext>
            </p:extLst>
          </p:nvPr>
        </p:nvGraphicFramePr>
        <p:xfrm>
          <a:off x="1835998" y="5171142"/>
          <a:ext cx="6336402" cy="1635760"/>
        </p:xfrm>
        <a:graphic>
          <a:graphicData uri="http://schemas.openxmlformats.org/drawingml/2006/table">
            <a:tbl>
              <a:tblPr/>
              <a:tblGrid>
                <a:gridCol w="6336402"/>
              </a:tblGrid>
              <a:tr h="16357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List&lt;Map&lt;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String,Object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&gt;&gt;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queryForMapList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List&lt;Map&lt;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String,Object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&gt;&gt;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queryForMapList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String key){}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List&lt;Map&lt;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String,Object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&gt;&gt;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queryForMapList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Object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vo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List&lt;Map&lt;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String,Object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&gt;&gt;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queryForMapList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,Map&lt;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String,Object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&gt; map){}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7F0055"/>
                          </a:solidFill>
                          <a:effectLst/>
                          <a:latin typeface="맑은 고딕"/>
                        </a:rPr>
                        <a:t>public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List&lt;Map&lt;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String,Object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&gt;&gt;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queryForMapList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(String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, List&lt;Map&lt;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String,Object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&gt;&gt; list){}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30" name="직사각형 29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50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(5) J2Log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68152" y="1124744"/>
            <a:ext cx="536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1.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WithMeBatis.jar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파일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Build Path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1296144" y="1524854"/>
            <a:ext cx="7740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 smtClean="0"/>
              <a:t>  </a:t>
            </a:r>
            <a:r>
              <a:rPr lang="en-US" altLang="ko-KR" sz="1400" dirty="0" smtClean="0"/>
              <a:t>J2log</a:t>
            </a:r>
            <a:r>
              <a:rPr lang="ko-KR" altLang="en-US" sz="1400" dirty="0" smtClean="0"/>
              <a:t>를 사용하기 전에 먼저 사용하고자 하는 프로젝트에 </a:t>
            </a:r>
            <a:r>
              <a:rPr lang="en-US" altLang="ko-KR" sz="1400" dirty="0" smtClean="0"/>
              <a:t>WithMeBatis.jar </a:t>
            </a:r>
            <a:r>
              <a:rPr lang="ko-KR" altLang="en-US" sz="1400" dirty="0" smtClean="0"/>
              <a:t>파일을 </a:t>
            </a:r>
            <a:endParaRPr lang="en-US" altLang="ko-KR" sz="1400" dirty="0" smtClean="0"/>
          </a:p>
          <a:p>
            <a:pPr fontAlgn="base"/>
            <a:r>
              <a:rPr lang="en-US" altLang="ko-KR" sz="1400" dirty="0"/>
              <a:t> </a:t>
            </a:r>
            <a:r>
              <a:rPr lang="en-US" altLang="ko-KR" sz="1400" dirty="0" smtClean="0"/>
              <a:t> Build Path 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403648" y="2195572"/>
            <a:ext cx="536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-윤고딕340" pitchFamily="18" charset="-127"/>
                <a:ea typeface="-윤고딕340" pitchFamily="18" charset="-127"/>
              </a:rPr>
              <a:t>2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.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J2Log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환경파일 생성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1296144" y="2556193"/>
            <a:ext cx="7740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 smtClean="0"/>
              <a:t>   </a:t>
            </a:r>
            <a:r>
              <a:rPr lang="en-US" altLang="ko-KR" sz="1400" dirty="0" smtClean="0"/>
              <a:t>J2log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환경값을</a:t>
            </a:r>
            <a:r>
              <a:rPr lang="ko-KR" altLang="en-US" sz="1400" dirty="0" smtClean="0"/>
              <a:t> 설정할 </a:t>
            </a:r>
            <a:r>
              <a:rPr lang="en-US" altLang="ko-KR" sz="1400" dirty="0" smtClean="0"/>
              <a:t>properties </a:t>
            </a:r>
            <a:r>
              <a:rPr lang="ko-KR" altLang="en-US" sz="1400" dirty="0" smtClean="0"/>
              <a:t>환경 파일을 원하는 경로에 생성한다</a:t>
            </a:r>
            <a:r>
              <a:rPr lang="en-US" altLang="ko-KR" sz="1400" dirty="0" smtClean="0"/>
              <a:t>.</a:t>
            </a:r>
          </a:p>
          <a:p>
            <a:pPr fontAlgn="base"/>
            <a:r>
              <a:rPr lang="en-US" altLang="ko-KR" sz="1400" b="1" dirty="0" smtClean="0"/>
              <a:t>     ex) ‘</a:t>
            </a:r>
            <a:r>
              <a:rPr lang="en-US" altLang="ko-KR" sz="1400" b="1" dirty="0" err="1" smtClean="0"/>
              <a:t>config</a:t>
            </a:r>
            <a:r>
              <a:rPr lang="en-US" altLang="ko-KR" sz="1400" b="1" dirty="0" smtClean="0"/>
              <a:t>’ </a:t>
            </a:r>
            <a:r>
              <a:rPr lang="ko-KR" altLang="en-US" sz="1400" b="1" dirty="0" smtClean="0"/>
              <a:t>패키지에 </a:t>
            </a:r>
            <a:r>
              <a:rPr lang="en-US" altLang="ko-KR" sz="1400" b="1" dirty="0" smtClean="0"/>
              <a:t>‘J2logConfig.properties’ </a:t>
            </a:r>
            <a:r>
              <a:rPr lang="ko-KR" altLang="en-US" sz="1400" b="1" dirty="0" smtClean="0"/>
              <a:t>파일 생성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403648" y="3234462"/>
            <a:ext cx="536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3.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J2Log </a:t>
            </a:r>
            <a:r>
              <a:rPr lang="ko-KR" altLang="en-US" sz="1600" dirty="0" err="1" smtClean="0">
                <a:latin typeface="-윤고딕340" pitchFamily="18" charset="-127"/>
                <a:ea typeface="-윤고딕340" pitchFamily="18" charset="-127"/>
              </a:rPr>
              <a:t>환경값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설정</a:t>
            </a:r>
            <a:endParaRPr lang="ko-KR" altLang="en-US" sz="1400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26197784" descr="EMB000001b01ce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549" y="3645024"/>
            <a:ext cx="451457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724128" y="414908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1400" b="1" dirty="0"/>
              <a:t>RUN : </a:t>
            </a:r>
            <a:r>
              <a:rPr lang="en-US" altLang="ko-KR" sz="1400" dirty="0"/>
              <a:t>J2log</a:t>
            </a:r>
            <a:r>
              <a:rPr lang="ko-KR" altLang="en-US" sz="1400" dirty="0"/>
              <a:t>를 </a:t>
            </a:r>
            <a:r>
              <a:rPr lang="en-US" altLang="ko-KR" sz="1400" dirty="0"/>
              <a:t>run</a:t>
            </a:r>
            <a:r>
              <a:rPr lang="ko-KR" altLang="en-US" sz="1400" dirty="0"/>
              <a:t>할지 여부</a:t>
            </a:r>
            <a:r>
              <a:rPr lang="en-US" altLang="ko-KR" sz="1400" dirty="0"/>
              <a:t>(true/false)</a:t>
            </a:r>
          </a:p>
          <a:p>
            <a:pPr fontAlgn="base"/>
            <a:r>
              <a:rPr lang="en-US" altLang="ko-KR" sz="1400" b="1" dirty="0"/>
              <a:t>CONSOLE : </a:t>
            </a:r>
            <a:r>
              <a:rPr lang="ko-KR" altLang="en-US" sz="1400" dirty="0"/>
              <a:t>콘솔 출력 여부</a:t>
            </a:r>
            <a:r>
              <a:rPr lang="en-US" altLang="ko-KR" sz="1400" dirty="0"/>
              <a:t>(true/false)</a:t>
            </a:r>
          </a:p>
          <a:p>
            <a:pPr fontAlgn="base"/>
            <a:r>
              <a:rPr lang="en-US" altLang="ko-KR" sz="1400" b="1" dirty="0"/>
              <a:t>FILE : </a:t>
            </a:r>
            <a:r>
              <a:rPr lang="ko-KR" altLang="en-US" sz="1400" dirty="0"/>
              <a:t>파일 출력 여부</a:t>
            </a:r>
            <a:r>
              <a:rPr lang="en-US" altLang="ko-KR" sz="1400" dirty="0"/>
              <a:t>(true/false)</a:t>
            </a:r>
          </a:p>
          <a:p>
            <a:pPr fontAlgn="base"/>
            <a:r>
              <a:rPr lang="en-US" altLang="ko-KR" sz="1400" b="1" dirty="0"/>
              <a:t>SAVEPATH : </a:t>
            </a:r>
            <a:r>
              <a:rPr lang="ko-KR" altLang="en-US" sz="1400" dirty="0"/>
              <a:t>파일 출력 시 </a:t>
            </a:r>
            <a:r>
              <a:rPr lang="ko-KR" altLang="en-US" sz="1400" dirty="0" smtClean="0"/>
              <a:t>출력결과</a:t>
            </a:r>
            <a:endParaRPr lang="en-US" altLang="ko-KR" sz="1400" dirty="0" smtClean="0"/>
          </a:p>
          <a:p>
            <a:pPr fontAlgn="base"/>
            <a:r>
              <a:rPr lang="en-US" altLang="ko-KR" sz="1400" b="1" dirty="0"/>
              <a:t>	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 </a:t>
            </a:r>
            <a:r>
              <a:rPr lang="ko-KR" altLang="en-US" sz="1400" dirty="0"/>
              <a:t>저장 경로 설정</a:t>
            </a:r>
          </a:p>
          <a:p>
            <a:pPr fontAlgn="base"/>
            <a:r>
              <a:rPr lang="en-US" altLang="ko-KR" sz="1400" b="1" dirty="0"/>
              <a:t>DEBUG, ERROR, </a:t>
            </a:r>
            <a:r>
              <a:rPr lang="en-US" altLang="ko-KR" sz="1400" b="1" dirty="0" smtClean="0"/>
              <a:t>FATAL</a:t>
            </a:r>
            <a:endParaRPr lang="en-US" altLang="ko-KR" sz="1400" dirty="0" smtClean="0"/>
          </a:p>
          <a:p>
            <a:pPr fontAlgn="base"/>
            <a:r>
              <a:rPr lang="en-US" altLang="ko-KR" sz="1400" b="1" dirty="0" smtClean="0"/>
              <a:t>WARN, INFO, PRINT</a:t>
            </a:r>
            <a:endParaRPr lang="en-US" altLang="ko-KR" sz="1400" dirty="0" smtClean="0"/>
          </a:p>
          <a:p>
            <a:pPr fontAlgn="base"/>
            <a:r>
              <a:rPr lang="en-US" altLang="ko-KR" sz="1400" b="1" dirty="0" smtClean="0"/>
              <a:t>: </a:t>
            </a:r>
            <a:r>
              <a:rPr lang="ko-KR" altLang="en-US" sz="1400" dirty="0"/>
              <a:t>출력할 </a:t>
            </a:r>
            <a:r>
              <a:rPr lang="en-US" altLang="ko-KR" sz="1400" dirty="0"/>
              <a:t>log </a:t>
            </a:r>
            <a:r>
              <a:rPr lang="ko-KR" altLang="en-US" sz="1400" dirty="0"/>
              <a:t>카테고리 설정 </a:t>
            </a:r>
            <a:r>
              <a:rPr lang="en-US" altLang="ko-KR" sz="1400" dirty="0"/>
              <a:t>(true/false)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32" name="직사각형 31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61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(5) J2Log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68152" y="1124744"/>
            <a:ext cx="536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4.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J2Log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사용예시</a:t>
            </a:r>
            <a:endParaRPr lang="ko-KR" altLang="en-US" sz="1400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26198744" descr="EMB000001b01c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85"/>
          <a:stretch>
            <a:fillRect/>
          </a:stretch>
        </p:blipFill>
        <p:spPr bwMode="auto">
          <a:xfrm>
            <a:off x="2267669" y="2438300"/>
            <a:ext cx="5400675" cy="35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619672" y="1753652"/>
            <a:ext cx="7524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1) </a:t>
            </a:r>
            <a:r>
              <a:rPr lang="ko-KR" altLang="en-US" sz="1400" dirty="0" smtClean="0">
                <a:latin typeface="-윤고딕340" pitchFamily="18" charset="-127"/>
                <a:ea typeface="-윤고딕340" pitchFamily="18" charset="-127"/>
              </a:rPr>
              <a:t>사용하고자 하는 클래스에서 </a:t>
            </a: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J2Log </a:t>
            </a:r>
            <a:r>
              <a:rPr lang="ko-KR" altLang="en-US" sz="1400" dirty="0" smtClean="0">
                <a:latin typeface="-윤고딕340" pitchFamily="18" charset="-127"/>
                <a:ea typeface="-윤고딕340" pitchFamily="18" charset="-127"/>
              </a:rPr>
              <a:t>객체를 생성하는데 매개변수로 환경파일 위치를 넣는다</a:t>
            </a: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   </a:t>
            </a:r>
            <a:r>
              <a:rPr lang="ko-KR" altLang="en-US" sz="1400" dirty="0" smtClean="0">
                <a:latin typeface="-윤고딕340" pitchFamily="18" charset="-127"/>
                <a:ea typeface="-윤고딕340" pitchFamily="18" charset="-127"/>
              </a:rPr>
              <a:t>단</a:t>
            </a: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400" dirty="0" smtClean="0">
                <a:latin typeface="-윤고딕340" pitchFamily="18" charset="-127"/>
                <a:ea typeface="-윤고딕340" pitchFamily="18" charset="-127"/>
              </a:rPr>
              <a:t>환경파일의 </a:t>
            </a:r>
            <a:r>
              <a:rPr lang="ko-KR" altLang="en-US" sz="1400" dirty="0" err="1" smtClean="0">
                <a:latin typeface="-윤고딕340" pitchFamily="18" charset="-127"/>
                <a:ea typeface="-윤고딕340" pitchFamily="18" charset="-127"/>
              </a:rPr>
              <a:t>확장자</a:t>
            </a: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(</a:t>
            </a:r>
            <a:r>
              <a:rPr lang="en-US" altLang="ko-KR" sz="1400" dirty="0" err="1" smtClean="0">
                <a:latin typeface="-윤고딕340" pitchFamily="18" charset="-127"/>
                <a:ea typeface="-윤고딕340" pitchFamily="18" charset="-127"/>
              </a:rPr>
              <a:t>ex.properties</a:t>
            </a: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)</a:t>
            </a:r>
            <a:r>
              <a:rPr lang="ko-KR" altLang="en-US" sz="1400" dirty="0" smtClean="0">
                <a:latin typeface="-윤고딕340" pitchFamily="18" charset="-127"/>
                <a:ea typeface="-윤고딕340" pitchFamily="18" charset="-127"/>
              </a:rPr>
              <a:t>는 적지 않는다</a:t>
            </a: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.(import</a:t>
            </a:r>
            <a:r>
              <a:rPr lang="ko-KR" altLang="en-US" sz="1400" dirty="0" smtClean="0">
                <a:latin typeface="-윤고딕340" pitchFamily="18" charset="-127"/>
                <a:ea typeface="-윤고딕340" pitchFamily="18" charset="-127"/>
              </a:rPr>
              <a:t>는 필수</a:t>
            </a: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)</a:t>
            </a:r>
            <a:endParaRPr lang="ko-KR" altLang="en-US" sz="12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20" name="직사각형 19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1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40" y="2285992"/>
            <a:ext cx="287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-윤고딕360" pitchFamily="18" charset="-127"/>
                <a:ea typeface="-윤고딕360" pitchFamily="18" charset="-127"/>
              </a:rPr>
              <a:t>Index</a:t>
            </a:r>
            <a:endParaRPr lang="ko-KR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36512" y="3143249"/>
            <a:ext cx="9144000" cy="71439"/>
          </a:xfrm>
          <a:prstGeom prst="rect">
            <a:avLst/>
          </a:prstGeom>
          <a:solidFill>
            <a:srgbClr val="5B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9912" y="3286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ㅣ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6780" y="3312628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 </a:t>
            </a:r>
            <a:r>
              <a:rPr lang="en-US" altLang="ko-KR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200" y="3312628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  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WWW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3306470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 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자기소개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324544" y="3068960"/>
            <a:ext cx="9505056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56702" y="32849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ㅣ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5656" y="32849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ㅣ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7704" y="3306470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소개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12360" y="3306470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  F-EMS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4328" y="32849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ㅣ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(5) J2Log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68152" y="1124744"/>
            <a:ext cx="536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4.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J2Log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사용예시</a:t>
            </a:r>
            <a:endParaRPr lang="ko-KR" altLang="en-US" sz="1400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19672" y="1753652"/>
            <a:ext cx="7524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</a:t>
            </a:r>
            <a:r>
              <a:rPr lang="en-US" altLang="ko-KR" sz="1400" b="1" dirty="0" smtClean="0">
                <a:latin typeface="+mn-ea"/>
              </a:rPr>
              <a:t>) </a:t>
            </a:r>
            <a:r>
              <a:rPr lang="ko-KR" altLang="en-US" sz="1400" b="1" dirty="0" smtClean="0">
                <a:latin typeface="+mn-ea"/>
              </a:rPr>
              <a:t>출력하고자 하는 카테고리를 </a:t>
            </a:r>
            <a:r>
              <a:rPr lang="ko-KR" altLang="en-US" sz="1400" b="1" dirty="0" err="1" smtClean="0">
                <a:latin typeface="+mn-ea"/>
              </a:rPr>
              <a:t>메서드를</a:t>
            </a:r>
            <a:r>
              <a:rPr lang="ko-KR" altLang="en-US" sz="1400" b="1" dirty="0" smtClean="0">
                <a:latin typeface="+mn-ea"/>
              </a:rPr>
              <a:t> 통해 출력한다</a:t>
            </a:r>
            <a:r>
              <a:rPr lang="en-US" altLang="ko-KR" sz="1400" b="1" dirty="0" smtClean="0">
                <a:latin typeface="+mn-ea"/>
              </a:rPr>
              <a:t>.(</a:t>
            </a:r>
            <a:r>
              <a:rPr lang="ko-KR" altLang="en-US" sz="1400" b="1" dirty="0" smtClean="0">
                <a:latin typeface="+mn-ea"/>
              </a:rPr>
              <a:t>매개변수는 </a:t>
            </a:r>
            <a:r>
              <a:rPr lang="en-US" altLang="ko-KR" sz="1400" b="1" dirty="0" smtClean="0">
                <a:latin typeface="+mn-ea"/>
              </a:rPr>
              <a:t>message)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226196264" descr="EMB000001b01cf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32" b="17604"/>
          <a:stretch>
            <a:fillRect/>
          </a:stretch>
        </p:blipFill>
        <p:spPr bwMode="auto">
          <a:xfrm>
            <a:off x="3019449" y="2192811"/>
            <a:ext cx="4360863" cy="438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28" name="직사각형 27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81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(5) J2Log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68152" y="1124744"/>
            <a:ext cx="536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ea typeface="-윤고딕340" pitchFamily="18" charset="-127"/>
              </a:rPr>
              <a:t>4.</a:t>
            </a:r>
            <a:r>
              <a:rPr lang="ko-KR" altLang="en-US" sz="1600" dirty="0" smtClean="0">
                <a:ea typeface="-윤고딕340" pitchFamily="18" charset="-127"/>
              </a:rPr>
              <a:t> </a:t>
            </a:r>
            <a:r>
              <a:rPr lang="en-US" altLang="ko-KR" sz="1600" dirty="0" smtClean="0">
                <a:ea typeface="-윤고딕340" pitchFamily="18" charset="-127"/>
              </a:rPr>
              <a:t>J2Log </a:t>
            </a:r>
            <a:r>
              <a:rPr lang="ko-KR" altLang="en-US" sz="1600" dirty="0" smtClean="0">
                <a:ea typeface="-윤고딕340" pitchFamily="18" charset="-127"/>
              </a:rPr>
              <a:t>사용예시</a:t>
            </a:r>
            <a:endParaRPr lang="ko-KR" altLang="en-US" sz="1400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19672" y="1772816"/>
            <a:ext cx="7524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3) </a:t>
            </a:r>
            <a:r>
              <a:rPr lang="ko-KR" altLang="en-US" sz="1400" b="1" dirty="0" smtClean="0">
                <a:latin typeface="+mn-ea"/>
              </a:rPr>
              <a:t>출력결과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26198264" descr="EMB000001b01cf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10689" r="20888" b="68362"/>
          <a:stretch>
            <a:fillRect/>
          </a:stretch>
        </p:blipFill>
        <p:spPr bwMode="auto">
          <a:xfrm>
            <a:off x="2075184" y="2276872"/>
            <a:ext cx="6745288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26195944" descr="EMB000001b01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" t="22287" r="18625" b="23364"/>
          <a:stretch>
            <a:fillRect/>
          </a:stretch>
        </p:blipFill>
        <p:spPr bwMode="auto">
          <a:xfrm>
            <a:off x="1259632" y="3789040"/>
            <a:ext cx="4275138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44616" y="4365104"/>
            <a:ext cx="3779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환경설정에서 </a:t>
            </a:r>
            <a:r>
              <a:rPr lang="en-US" altLang="ko-KR" sz="1400" b="1" dirty="0" smtClean="0"/>
              <a:t>false</a:t>
            </a:r>
            <a:r>
              <a:rPr lang="ko-KR" altLang="en-US" sz="1400" b="1" dirty="0" smtClean="0"/>
              <a:t>로 지정한 로그는 나오지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않고 </a:t>
            </a:r>
            <a:r>
              <a:rPr lang="en-US" altLang="ko-KR" sz="1400" b="1" dirty="0" smtClean="0"/>
              <a:t>true</a:t>
            </a:r>
            <a:r>
              <a:rPr lang="ko-KR" altLang="en-US" sz="1400" b="1" dirty="0" smtClean="0"/>
              <a:t>로 지정한 로그만 </a:t>
            </a:r>
            <a:r>
              <a:rPr lang="ko-KR" altLang="en-US" sz="1400" b="1" dirty="0" err="1" smtClean="0"/>
              <a:t>콘솔창에</a:t>
            </a:r>
            <a:r>
              <a:rPr lang="ko-KR" altLang="en-US" sz="1400" b="1" dirty="0" smtClean="0"/>
              <a:t> 출력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되는 것을 확인할 수 있다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1547664" y="5517232"/>
            <a:ext cx="11513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547664" y="5949280"/>
            <a:ext cx="11513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32" name="직사각형 31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1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(5) J2Log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메뉴얼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68152" y="1124744"/>
            <a:ext cx="536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4.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600" dirty="0" smtClean="0">
                <a:latin typeface="-윤고딕340" pitchFamily="18" charset="-127"/>
                <a:ea typeface="-윤고딕340" pitchFamily="18" charset="-127"/>
              </a:rPr>
              <a:t>J2Log </a:t>
            </a:r>
            <a:r>
              <a:rPr lang="ko-KR" altLang="en-US" sz="1600" dirty="0" smtClean="0">
                <a:latin typeface="-윤고딕340" pitchFamily="18" charset="-127"/>
                <a:ea typeface="-윤고딕340" pitchFamily="18" charset="-127"/>
              </a:rPr>
              <a:t>사용예시</a:t>
            </a:r>
            <a:endParaRPr lang="ko-KR" altLang="en-US" sz="1400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19672" y="1772816"/>
            <a:ext cx="7524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4</a:t>
            </a:r>
            <a:r>
              <a:rPr lang="en-US" altLang="ko-KR" sz="1400" dirty="0" smtClean="0">
                <a:latin typeface="+mn-ea"/>
              </a:rPr>
              <a:t>) File</a:t>
            </a:r>
            <a:r>
              <a:rPr lang="ko-KR" altLang="en-US" sz="1400" dirty="0" smtClean="0">
                <a:latin typeface="+mn-ea"/>
              </a:rPr>
              <a:t>로 저장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  </a:t>
            </a:r>
            <a:r>
              <a:rPr lang="ko-KR" altLang="en-US" sz="1400" dirty="0" smtClean="0">
                <a:latin typeface="+mn-ea"/>
              </a:rPr>
              <a:t>환경설정 파일에서 지정했던 </a:t>
            </a:r>
            <a:r>
              <a:rPr lang="en-US" altLang="ko-KR" sz="1400" dirty="0" err="1" smtClean="0">
                <a:latin typeface="+mn-ea"/>
              </a:rPr>
              <a:t>savepath</a:t>
            </a:r>
            <a:r>
              <a:rPr lang="ko-KR" altLang="en-US" sz="1400" dirty="0" smtClean="0">
                <a:latin typeface="+mn-ea"/>
              </a:rPr>
              <a:t>로 파일이 저장되는 것을 확인할 수 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5" name="_x226197144" descr="EMB000001b01cf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23" y="2780283"/>
            <a:ext cx="5723753" cy="187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7" name="_x226197384" descr="EMB000001b01cf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63" y="4848944"/>
            <a:ext cx="7200901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187624" y="243192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1200" b="1" dirty="0"/>
              <a:t>※ </a:t>
            </a:r>
            <a:r>
              <a:rPr lang="ko-KR" altLang="en-US" sz="1200" b="1" dirty="0"/>
              <a:t>파일 </a:t>
            </a:r>
            <a:r>
              <a:rPr lang="ko-KR" altLang="en-US" sz="1200" b="1" dirty="0" err="1"/>
              <a:t>저장명은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WMB_Log(yymmdd-hh).txt</a:t>
            </a:r>
            <a:endParaRPr lang="ko-KR" altLang="en-US" sz="12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33" name="직사각형 32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47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3648" y="2285992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WWW(</a:t>
            </a:r>
            <a:r>
              <a:rPr lang="ko-KR" altLang="en-US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시계 쇼핑몰 홈페이지</a:t>
            </a:r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)</a:t>
            </a:r>
            <a:endParaRPr lang="ko-KR" altLang="en-US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B938A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143249"/>
            <a:ext cx="9144000" cy="142852"/>
          </a:xfrm>
          <a:prstGeom prst="rect">
            <a:avLst/>
          </a:prstGeom>
          <a:solidFill>
            <a:srgbClr val="62A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0CF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/>
          <p:cNvSpPr/>
          <p:nvPr/>
        </p:nvSpPr>
        <p:spPr>
          <a:xfrm rot="16200000">
            <a:off x="711048" y="2564452"/>
            <a:ext cx="363794" cy="357190"/>
          </a:xfrm>
          <a:prstGeom prst="triangle">
            <a:avLst/>
          </a:prstGeom>
          <a:solidFill>
            <a:srgbClr val="F3E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131814" y="345738"/>
            <a:ext cx="10972366" cy="6683662"/>
            <a:chOff x="2687116" y="172107"/>
            <a:chExt cx="10972366" cy="6683662"/>
          </a:xfrm>
        </p:grpSpPr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116" y="1174441"/>
              <a:ext cx="7253838" cy="4619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3" name="그룹 62"/>
            <p:cNvGrpSpPr/>
            <p:nvPr/>
          </p:nvGrpSpPr>
          <p:grpSpPr>
            <a:xfrm>
              <a:off x="7338939" y="172107"/>
              <a:ext cx="3961503" cy="1440160"/>
              <a:chOff x="5164501" y="521626"/>
              <a:chExt cx="3961503" cy="1440160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5525604" y="521626"/>
                <a:ext cx="3600400" cy="144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 err="1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메인화면</a:t>
                </a:r>
                <a:r>
                  <a:rPr lang="ko-KR" altLang="en-US" sz="16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구성</a:t>
                </a:r>
                <a:endPara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5164501" y="1160748"/>
                <a:ext cx="360040" cy="216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Baskerville BT" pitchFamily="2" charset="0"/>
                  </a:rPr>
                  <a:t>“</a:t>
                </a:r>
                <a:endParaRPr lang="ko-KR" altLang="en-US" sz="6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askerville BT" pitchFamily="2" charset="0"/>
                </a:endParaRPr>
              </a:p>
            </p:txBody>
          </p:sp>
        </p:grp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136" y="2322470"/>
              <a:ext cx="276610" cy="263659"/>
            </a:xfrm>
            <a:prstGeom prst="rect">
              <a:avLst/>
            </a:prstGeom>
          </p:spPr>
        </p:pic>
        <p:cxnSp>
          <p:nvCxnSpPr>
            <p:cNvPr id="65" name="직선 연결선 64"/>
            <p:cNvCxnSpPr/>
            <p:nvPr/>
          </p:nvCxnSpPr>
          <p:spPr>
            <a:xfrm>
              <a:off x="7644740" y="1388252"/>
              <a:ext cx="2520280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8503566" y="3672167"/>
              <a:ext cx="1405434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3639544" y="5701870"/>
              <a:ext cx="7779960" cy="11538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MAIN UI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상단에 로고를 배치하고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시계 쇼핑몰의 특성에 알맞은 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50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메뉴바로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카테고리별로 메뉴를 나누어 구성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메인 화면에 </a:t>
              </a:r>
              <a:r>
                <a:rPr lang="ko-KR" altLang="en-US" sz="1050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슬라이드형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CAROUSEL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배치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783486" y="2980419"/>
              <a:ext cx="349446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슬라이드형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Carousel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0165020" y="1208232"/>
              <a:ext cx="349446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logo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2" name="직선 연결선 71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43608" y="10734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 4. WWW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(1)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메인화면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 구성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26" name="직사각형 25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14808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3173" y="258013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Impact" pitchFamily="34" charset="0"/>
                  <a:ea typeface="-윤고딕330" pitchFamily="18" charset="-127"/>
                </a:rPr>
                <a:t>04</a:t>
              </a:r>
              <a:endParaRPr lang="en-US" altLang="ko-KR" sz="1600" dirty="0" smtClean="0"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6" name="이등변 삼각형 75"/>
            <p:cNvSpPr/>
            <p:nvPr/>
          </p:nvSpPr>
          <p:spPr>
            <a:xfrm rot="16200000">
              <a:off x="711048" y="2564452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3173" y="299695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22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259632" y="548680"/>
            <a:ext cx="3015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(2) 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관리자 페이지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547664" y="961968"/>
            <a:ext cx="7664439" cy="5851408"/>
            <a:chOff x="890137" y="295172"/>
            <a:chExt cx="11231658" cy="6222134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137" y="4124325"/>
              <a:ext cx="3148464" cy="18764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475" y="667895"/>
              <a:ext cx="4569260" cy="25352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1340685" y="2668145"/>
              <a:ext cx="1977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7649894" y="295172"/>
              <a:ext cx="3961503" cy="1440160"/>
              <a:chOff x="5164501" y="521626"/>
              <a:chExt cx="3961503" cy="144016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5525604" y="521626"/>
                <a:ext cx="3600400" cy="144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관리자 페이지</a:t>
                </a:r>
                <a:endPara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164501" y="1160748"/>
                <a:ext cx="360040" cy="216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Baskerville BT" pitchFamily="2" charset="0"/>
                  </a:rPr>
                  <a:t>“</a:t>
                </a:r>
                <a:endParaRPr lang="ko-KR" altLang="en-US" sz="6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askerville BT" pitchFamily="2" charset="0"/>
                </a:endParaRPr>
              </a:p>
            </p:txBody>
          </p:sp>
        </p:grp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650" y="2295072"/>
              <a:ext cx="276610" cy="263659"/>
            </a:xfrm>
            <a:prstGeom prst="rect">
              <a:avLst/>
            </a:prstGeom>
          </p:spPr>
        </p:pic>
        <p:cxnSp>
          <p:nvCxnSpPr>
            <p:cNvPr id="32" name="직선 연결선 31"/>
            <p:cNvCxnSpPr>
              <a:endCxn id="33" idx="1"/>
            </p:cNvCxnSpPr>
            <p:nvPr/>
          </p:nvCxnSpPr>
          <p:spPr>
            <a:xfrm flipV="1">
              <a:off x="4627364" y="2586229"/>
              <a:ext cx="2691728" cy="9528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7319092" y="2406209"/>
              <a:ext cx="2492103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Login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21653" y="4105275"/>
              <a:ext cx="3165022" cy="18954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986559" y="4095750"/>
              <a:ext cx="3853016" cy="1905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36" name="TextBox 35"/>
            <p:cNvSpPr txBox="1"/>
            <p:nvPr/>
          </p:nvSpPr>
          <p:spPr>
            <a:xfrm>
              <a:off x="1270884" y="6057900"/>
              <a:ext cx="2374122" cy="39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상품리스트 </a:t>
              </a:r>
              <a:endParaRPr lang="en-US" altLang="ko-KR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172076" y="6067425"/>
              <a:ext cx="3393067" cy="39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회원리스트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82100" y="6124574"/>
              <a:ext cx="2939695" cy="39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맑은 고딕" pitchFamily="50" charset="-127"/>
                  <a:ea typeface="맑은 고딕" pitchFamily="50" charset="-127"/>
                </a:rPr>
                <a:t>게시글</a:t>
              </a:r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 리스트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9" name="직선 연결선 38"/>
            <p:cNvCxnSpPr>
              <a:stCxn id="27" idx="2"/>
              <a:endCxn id="25" idx="0"/>
            </p:cNvCxnSpPr>
            <p:nvPr/>
          </p:nvCxnSpPr>
          <p:spPr>
            <a:xfrm rot="5400000">
              <a:off x="3169123" y="2498343"/>
              <a:ext cx="921228" cy="23307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27" idx="2"/>
              <a:endCxn id="34" idx="0"/>
            </p:cNvCxnSpPr>
            <p:nvPr/>
          </p:nvCxnSpPr>
          <p:spPr>
            <a:xfrm rot="16200000" flipH="1">
              <a:off x="4998545" y="2999656"/>
              <a:ext cx="902178" cy="1309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7" idx="2"/>
              <a:endCxn id="35" idx="0"/>
            </p:cNvCxnSpPr>
            <p:nvPr/>
          </p:nvCxnSpPr>
          <p:spPr>
            <a:xfrm rot="16200000" flipH="1">
              <a:off x="6907760" y="1090442"/>
              <a:ext cx="892653" cy="51179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043608" y="10734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 4. WWW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79" name="직사각형 78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28305" y="214808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3173" y="258013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Impact" pitchFamily="34" charset="0"/>
                  <a:ea typeface="-윤고딕330" pitchFamily="18" charset="-127"/>
                </a:rPr>
                <a:t>04</a:t>
              </a:r>
              <a:endParaRPr lang="en-US" altLang="ko-KR" sz="1600" dirty="0" smtClean="0"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84" name="이등변 삼각형 83"/>
            <p:cNvSpPr/>
            <p:nvPr/>
          </p:nvSpPr>
          <p:spPr>
            <a:xfrm rot="16200000">
              <a:off x="711048" y="2564452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3173" y="299695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33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259632" y="548680"/>
            <a:ext cx="398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(3) 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일반회원 로그인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 페이지</a:t>
            </a:r>
            <a:endParaRPr lang="ko-KR" altLang="en-US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142505" y="1452356"/>
            <a:ext cx="8686079" cy="5024444"/>
            <a:chOff x="835101" y="772351"/>
            <a:chExt cx="11390131" cy="5520448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432" y="772351"/>
              <a:ext cx="3437854" cy="2114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6" name="그룹 45"/>
            <p:cNvGrpSpPr/>
            <p:nvPr/>
          </p:nvGrpSpPr>
          <p:grpSpPr>
            <a:xfrm>
              <a:off x="7295841" y="772351"/>
              <a:ext cx="3961503" cy="1440160"/>
              <a:chOff x="5164501" y="521626"/>
              <a:chExt cx="3961503" cy="1440160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5525604" y="521626"/>
                <a:ext cx="3600400" cy="144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일반회원 로그인 페이지</a:t>
                </a:r>
                <a:endPara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5164501" y="1160748"/>
                <a:ext cx="360040" cy="216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Baskerville BT" pitchFamily="2" charset="0"/>
                  </a:rPr>
                  <a:t>“</a:t>
                </a:r>
                <a:endParaRPr lang="ko-KR" altLang="en-US" sz="6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askerville BT" pitchFamily="2" charset="0"/>
                </a:endParaRPr>
              </a:p>
            </p:txBody>
          </p:sp>
        </p:grpSp>
        <p:cxnSp>
          <p:nvCxnSpPr>
            <p:cNvPr id="47" name="직선 연결선 46"/>
            <p:cNvCxnSpPr/>
            <p:nvPr/>
          </p:nvCxnSpPr>
          <p:spPr>
            <a:xfrm>
              <a:off x="6210490" y="2236969"/>
              <a:ext cx="2520280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8730770" y="1595406"/>
              <a:ext cx="349446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 Login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01" y="3458280"/>
              <a:ext cx="3118779" cy="2338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881" y="3443735"/>
              <a:ext cx="3411922" cy="23530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1260000" y="5880525"/>
              <a:ext cx="2005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장바구니 페이지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25616" y="5923467"/>
              <a:ext cx="2005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상품메뉴 페이지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72287" y="5909272"/>
              <a:ext cx="2005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Q&amp;A </a:t>
              </a:r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게시판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54" name="직선 연결선 53"/>
            <p:cNvCxnSpPr>
              <a:stCxn id="45" idx="2"/>
              <a:endCxn id="49" idx="0"/>
            </p:cNvCxnSpPr>
            <p:nvPr/>
          </p:nvCxnSpPr>
          <p:spPr>
            <a:xfrm flipH="1">
              <a:off x="2394491" y="2886617"/>
              <a:ext cx="3134868" cy="5716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45" idx="2"/>
              <a:endCxn id="57" idx="0"/>
            </p:cNvCxnSpPr>
            <p:nvPr/>
          </p:nvCxnSpPr>
          <p:spPr>
            <a:xfrm>
              <a:off x="5529359" y="2886617"/>
              <a:ext cx="271623" cy="5716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45" idx="2"/>
              <a:endCxn id="50" idx="0"/>
            </p:cNvCxnSpPr>
            <p:nvPr/>
          </p:nvCxnSpPr>
          <p:spPr>
            <a:xfrm>
              <a:off x="5529359" y="2886617"/>
              <a:ext cx="3832483" cy="557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64" y="3458280"/>
              <a:ext cx="3289236" cy="2338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0" name="TextBox 59"/>
          <p:cNvSpPr txBox="1"/>
          <p:nvPr/>
        </p:nvSpPr>
        <p:spPr>
          <a:xfrm>
            <a:off x="1043608" y="10734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 4. WWW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69" name="직사각형 68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28305" y="214808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33173" y="258013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Impact" pitchFamily="34" charset="0"/>
                  <a:ea typeface="-윤고딕330" pitchFamily="18" charset="-127"/>
                </a:rPr>
                <a:t>04</a:t>
              </a:r>
              <a:endParaRPr lang="en-US" altLang="ko-KR" sz="1600" dirty="0" smtClean="0"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7" name="이등변 삼각형 76"/>
            <p:cNvSpPr/>
            <p:nvPr/>
          </p:nvSpPr>
          <p:spPr>
            <a:xfrm rot="16200000">
              <a:off x="711048" y="2564452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33173" y="299695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259632" y="548680"/>
            <a:ext cx="398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(4) 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일반회원 로그인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 페이지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04086" y="1042680"/>
            <a:ext cx="7904418" cy="5266640"/>
            <a:chOff x="1043608" y="863530"/>
            <a:chExt cx="9899320" cy="5589806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8700" y="1293625"/>
              <a:ext cx="3414712" cy="33681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0" name="직선 연결선 29"/>
            <p:cNvCxnSpPr/>
            <p:nvPr/>
          </p:nvCxnSpPr>
          <p:spPr>
            <a:xfrm>
              <a:off x="3803454" y="4491874"/>
              <a:ext cx="2520280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323734" y="4311854"/>
              <a:ext cx="349446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장바구니 담기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4432846" y="4131834"/>
              <a:ext cx="2520280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6953125" y="3951814"/>
              <a:ext cx="3989803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구매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–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관리자에 주문리스트에 추가된다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5461438" y="863530"/>
              <a:ext cx="4935721" cy="890676"/>
              <a:chOff x="5133806" y="408558"/>
              <a:chExt cx="3976412" cy="1440160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5133806" y="648978"/>
                <a:ext cx="360040" cy="609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Baskerville BT" pitchFamily="2" charset="0"/>
                  </a:rPr>
                  <a:t>“</a:t>
                </a:r>
                <a:endParaRPr lang="ko-KR" altLang="en-US" sz="6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askerville BT" pitchFamily="2" charset="0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5509818" y="408558"/>
                <a:ext cx="3600400" cy="144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상품 주문 페이지</a:t>
                </a:r>
                <a:endPara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043608" y="5807005"/>
              <a:ext cx="89249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프로젝트 </a:t>
              </a:r>
              <a:r>
                <a:rPr lang="ko-KR" altLang="en-US" b="1" dirty="0" err="1" smtClean="0">
                  <a:latin typeface="맑은 고딕" pitchFamily="50" charset="-127"/>
                  <a:ea typeface="맑은 고딕" pitchFamily="50" charset="-127"/>
                </a:rPr>
                <a:t>진행시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 기본적인 회원정보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상품정보들의 추가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삭제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수정기능에 집중하였고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전체적인 홈페이지 </a:t>
              </a:r>
              <a:r>
                <a:rPr lang="ko-KR" altLang="en-US" b="1" dirty="0" err="1" smtClean="0">
                  <a:latin typeface="맑은 고딕" pitchFamily="50" charset="-127"/>
                  <a:ea typeface="맑은 고딕" pitchFamily="50" charset="-127"/>
                </a:rPr>
                <a:t>로직에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 집중하여 학습목적으로 진행하였습니다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043608" y="10734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 4. WWW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64" name="직사각형 63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8305" y="214808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33173" y="258013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Impact" pitchFamily="34" charset="0"/>
                  <a:ea typeface="-윤고딕330" pitchFamily="18" charset="-127"/>
                </a:rPr>
                <a:t>04</a:t>
              </a:r>
              <a:endParaRPr lang="en-US" altLang="ko-KR" sz="1600" dirty="0" smtClean="0"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9" name="이등변 삼각형 68"/>
            <p:cNvSpPr/>
            <p:nvPr/>
          </p:nvSpPr>
          <p:spPr>
            <a:xfrm rot="16200000">
              <a:off x="711048" y="2564452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33173" y="299695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73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5696" y="2285992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F-EMS(</a:t>
            </a:r>
            <a:r>
              <a:rPr lang="ko-KR" altLang="en-US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프로젝트 </a:t>
            </a:r>
            <a:r>
              <a:rPr lang="ko-KR" altLang="en-US" sz="4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진행중</a:t>
            </a:r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)</a:t>
            </a:r>
            <a:endParaRPr lang="ko-KR" altLang="en-US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B938A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143249"/>
            <a:ext cx="9144000" cy="142852"/>
          </a:xfrm>
          <a:prstGeom prst="rect">
            <a:avLst/>
          </a:prstGeom>
          <a:solidFill>
            <a:srgbClr val="62A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0CF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11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5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F-EMS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(1) F-EMS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란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?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1547664" y="1824831"/>
            <a:ext cx="7242154" cy="2111775"/>
            <a:chOff x="1506310" y="1556793"/>
            <a:chExt cx="7242154" cy="2750297"/>
          </a:xfrm>
        </p:grpSpPr>
        <p:sp>
          <p:nvSpPr>
            <p:cNvPr id="34" name="TextBox 33"/>
            <p:cNvSpPr txBox="1"/>
            <p:nvPr/>
          </p:nvSpPr>
          <p:spPr>
            <a:xfrm>
              <a:off x="1718679" y="1661568"/>
              <a:ext cx="6710901" cy="2645522"/>
            </a:xfrm>
            <a:prstGeom prst="rect">
              <a:avLst/>
            </a:prstGeom>
            <a:solidFill>
              <a:srgbClr val="F3EEE9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F-EMS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란 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Free Education Management System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의 약자로 기존의 학사관리시스템을 보완하고 사용자가 디자인 업체를 거치지 않고 취향에 따라 템플릿 변경이 가능하여 구성 개편 외에 디자인적인 변화에도 도움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줄 수 있는 시스템이다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.</a:t>
              </a:r>
            </a:p>
            <a:p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endParaRPr>
            </a:p>
            <a:p>
              <a:pPr marL="285750" indent="-285750">
                <a:buFont typeface="Wingdings" pitchFamily="2" charset="2"/>
                <a:buChar char="ü"/>
              </a:pP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endParaRPr>
            </a:p>
            <a:p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06310" y="1556793"/>
              <a:ext cx="7242154" cy="185910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2075154995"/>
              </p:ext>
            </p:extLst>
          </p:nvPr>
        </p:nvGraphicFramePr>
        <p:xfrm>
          <a:off x="2009114" y="27089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233032" y="1228690"/>
            <a:ext cx="4059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Free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학사관리 시스템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(F-EMS)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이란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26" name="직사각형 25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/>
            <p:cNvSpPr/>
            <p:nvPr/>
          </p:nvSpPr>
          <p:spPr>
            <a:xfrm rot="16200000">
              <a:off x="711048" y="300025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3173" y="299695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3173" y="258013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1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 descr="코뿔소, 동물원, 노우 슬 리, 포유 동물, 동물원의 동물, 뿔, 동물, 야생 동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8442" y="580618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1.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자기소개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928" y="2214156"/>
            <a:ext cx="1903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이름 </a:t>
            </a:r>
            <a:r>
              <a:rPr lang="en-US" altLang="ko-KR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송선호</a:t>
            </a:r>
            <a:endParaRPr lang="ko-KR" altLang="en-US" sz="20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92415" y="2204864"/>
            <a:ext cx="305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생년월</a:t>
            </a:r>
            <a:r>
              <a:rPr lang="ko-KR" altLang="en-US" sz="2000" dirty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일</a:t>
            </a:r>
            <a:r>
              <a:rPr lang="ko-KR" altLang="en-US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: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 1993.02.19</a:t>
            </a:r>
            <a:endParaRPr lang="ko-KR" altLang="en-US" sz="20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3928" y="2790220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E-mail</a:t>
            </a:r>
            <a:r>
              <a:rPr lang="ko-KR" altLang="en-US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tank0219@naver.com</a:t>
            </a:r>
            <a:endParaRPr lang="ko-KR" altLang="en-US" sz="20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23928" y="3366284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H.P</a:t>
            </a:r>
            <a:r>
              <a:rPr lang="ko-KR" altLang="en-US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010-9472-8151</a:t>
            </a:r>
            <a:endParaRPr lang="ko-KR" altLang="en-US" sz="20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23928" y="3902278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입사구</a:t>
            </a:r>
            <a:r>
              <a:rPr lang="ko-KR" altLang="en-US" sz="2000" dirty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분</a:t>
            </a:r>
            <a:r>
              <a:rPr lang="ko-KR" altLang="en-US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신</a:t>
            </a:r>
            <a:r>
              <a:rPr lang="ko-KR" altLang="en-US" sz="2000" dirty="0">
                <a:latin typeface="-윤고딕340" pitchFamily="18" charset="-127"/>
                <a:ea typeface="-윤고딕340" pitchFamily="18" charset="-127"/>
              </a:rPr>
              <a:t>입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201329752" descr="EMB000010a0432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195" y="1916832"/>
            <a:ext cx="1993701" cy="265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05330"/>
              </p:ext>
            </p:extLst>
          </p:nvPr>
        </p:nvGraphicFramePr>
        <p:xfrm>
          <a:off x="2123728" y="4999072"/>
          <a:ext cx="5976665" cy="138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9"/>
                <a:gridCol w="4824536"/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개발언어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JAVA, JSP, SQL(Oracle), </a:t>
                      </a:r>
                      <a:r>
                        <a:rPr lang="en-US" altLang="ko-KR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HTML,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CSS, XML, JSON, </a:t>
                      </a:r>
                      <a:r>
                        <a:rPr lang="en-US" altLang="ko-KR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ajax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45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Framework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spring, </a:t>
                      </a: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ibatis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jQuery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Bootstrap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2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개발툴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eclipse, </a:t>
                      </a: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developer, </a:t>
                      </a: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ErWin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Oracle 11g, SVN,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StarUML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923928" y="4397042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지원분야 </a:t>
            </a:r>
            <a:r>
              <a:rPr lang="en-US" altLang="ko-KR" sz="2000" dirty="0" smtClean="0">
                <a:solidFill>
                  <a:srgbClr val="487C78"/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SI</a:t>
            </a:r>
            <a:endParaRPr lang="ko-KR" altLang="en-US" sz="2000" dirty="0"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219600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3173" y="2996952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93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5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F-EMS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(2) F-EMS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의 특징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3593675" cy="16631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52936"/>
            <a:ext cx="3136486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28" y="4625177"/>
            <a:ext cx="3015413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925078"/>
            <a:ext cx="3828541" cy="16722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>
            <a:stCxn id="2056" idx="2"/>
            <a:endCxn id="2053" idx="0"/>
          </p:cNvCxnSpPr>
          <p:nvPr/>
        </p:nvCxnSpPr>
        <p:spPr>
          <a:xfrm>
            <a:off x="2663443" y="3429000"/>
            <a:ext cx="139992" cy="1196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779912" y="3429000"/>
            <a:ext cx="1327857" cy="1496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2052" idx="1"/>
          </p:cNvCxnSpPr>
          <p:nvPr/>
        </p:nvCxnSpPr>
        <p:spPr>
          <a:xfrm>
            <a:off x="4211270" y="3068960"/>
            <a:ext cx="144085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056" idx="3"/>
            <a:endCxn id="2050" idx="1"/>
          </p:cNvCxnSpPr>
          <p:nvPr/>
        </p:nvCxnSpPr>
        <p:spPr>
          <a:xfrm flipV="1">
            <a:off x="4211270" y="1884312"/>
            <a:ext cx="1224826" cy="534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08077"/>
            <a:ext cx="3095654" cy="20209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타원형 설명선 19"/>
          <p:cNvSpPr/>
          <p:nvPr/>
        </p:nvSpPr>
        <p:spPr>
          <a:xfrm>
            <a:off x="3347864" y="44624"/>
            <a:ext cx="2088232" cy="1296144"/>
          </a:xfrm>
          <a:prstGeom prst="wedgeEllipseCallout">
            <a:avLst>
              <a:gd name="adj1" fmla="val -37948"/>
              <a:gd name="adj2" fmla="val 54386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관리자는 제시된 </a:t>
            </a:r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r>
              <a:rPr lang="ko-KR" altLang="en-US" sz="1200" dirty="0" smtClean="0">
                <a:solidFill>
                  <a:schemeClr val="tx1"/>
                </a:solidFill>
              </a:rPr>
              <a:t>개의 템플릿 중 하나를 선택하여 메인 레이아웃으로 등록할 수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44" name="직사각형 43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 rot="16200000">
              <a:off x="711048" y="300025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3173" y="299695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3173" y="258013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00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5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F-EMS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(3) F-EMS 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화면 설명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4925907" cy="22797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Shape 125"/>
          <p:cNvSpPr/>
          <p:nvPr/>
        </p:nvSpPr>
        <p:spPr>
          <a:xfrm>
            <a:off x="4580090" y="3068960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9" name="Shape 126"/>
          <p:cNvSpPr/>
          <p:nvPr/>
        </p:nvSpPr>
        <p:spPr>
          <a:xfrm>
            <a:off x="4580090" y="3356992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0" name="Shape 127"/>
          <p:cNvSpPr/>
          <p:nvPr/>
        </p:nvSpPr>
        <p:spPr>
          <a:xfrm>
            <a:off x="4796114" y="3861048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050" dirty="0">
                <a:solidFill>
                  <a:schemeClr val="lt1"/>
                </a:solidFill>
              </a:rPr>
              <a:t>4</a:t>
            </a:r>
            <a:endParaRPr lang="ko-KR"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125"/>
          <p:cNvSpPr/>
          <p:nvPr/>
        </p:nvSpPr>
        <p:spPr>
          <a:xfrm>
            <a:off x="5580112" y="3077050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0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ko-KR"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127"/>
          <p:cNvSpPr/>
          <p:nvPr/>
        </p:nvSpPr>
        <p:spPr>
          <a:xfrm>
            <a:off x="5580112" y="3933056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050" dirty="0">
                <a:solidFill>
                  <a:schemeClr val="lt1"/>
                </a:solidFill>
                <a:sym typeface="Arial"/>
              </a:rPr>
              <a:t>5</a:t>
            </a:r>
            <a:endParaRPr lang="ko-KR"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52128" y="4941168"/>
            <a:ext cx="7524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-&gt; 4</a:t>
            </a:r>
            <a:r>
              <a:rPr lang="ko-KR" altLang="en-US" sz="1600" b="1" dirty="0" smtClean="0">
                <a:latin typeface="+mn-ea"/>
              </a:rPr>
              <a:t>개의 레이아웃 중 </a:t>
            </a:r>
            <a:r>
              <a:rPr lang="en-US" altLang="ko-KR" sz="1600" b="1" dirty="0" smtClean="0">
                <a:latin typeface="+mn-ea"/>
              </a:rPr>
              <a:t>‘</a:t>
            </a:r>
            <a:r>
              <a:rPr lang="ko-KR" altLang="en-US" sz="1600" b="1" dirty="0" smtClean="0">
                <a:latin typeface="+mn-ea"/>
              </a:rPr>
              <a:t>로그인 형</a:t>
            </a:r>
            <a:r>
              <a:rPr lang="en-US" altLang="ko-KR" sz="1600" b="1" dirty="0" smtClean="0">
                <a:latin typeface="+mn-ea"/>
              </a:rPr>
              <a:t>’ </a:t>
            </a:r>
            <a:r>
              <a:rPr lang="ko-KR" altLang="en-US" sz="1600" b="1" dirty="0" smtClean="0">
                <a:latin typeface="+mn-ea"/>
              </a:rPr>
              <a:t>레이아웃으로 학생과 교수</a:t>
            </a:r>
            <a:endParaRPr lang="en-US" altLang="ko-KR" sz="1600" b="1" dirty="0" smtClean="0">
              <a:latin typeface="+mn-ea"/>
            </a:endParaRPr>
          </a:p>
          <a:p>
            <a:r>
              <a:rPr lang="ko-KR" altLang="en-US" sz="1600" b="1" dirty="0" smtClean="0">
                <a:latin typeface="+mn-ea"/>
              </a:rPr>
              <a:t>또는 직원이 </a:t>
            </a:r>
            <a:r>
              <a:rPr lang="ko-KR" altLang="en-US" sz="1600" b="1" dirty="0" err="1" smtClean="0">
                <a:latin typeface="+mn-ea"/>
              </a:rPr>
              <a:t>로그인이</a:t>
            </a:r>
            <a:r>
              <a:rPr lang="ko-KR" altLang="en-US" sz="1600" b="1" dirty="0" smtClean="0">
                <a:latin typeface="+mn-ea"/>
              </a:rPr>
              <a:t> 가능하고 </a:t>
            </a:r>
            <a:r>
              <a:rPr lang="en-US" altLang="ko-KR" sz="1600" b="1" dirty="0" smtClean="0">
                <a:latin typeface="+mn-ea"/>
              </a:rPr>
              <a:t>ID</a:t>
            </a:r>
            <a:r>
              <a:rPr lang="ko-KR" altLang="en-US" sz="1600" b="1" dirty="0" smtClean="0">
                <a:latin typeface="+mn-ea"/>
              </a:rPr>
              <a:t>와 </a:t>
            </a:r>
            <a:r>
              <a:rPr lang="en-US" altLang="ko-KR" sz="1600" b="1" dirty="0" smtClean="0">
                <a:latin typeface="+mn-ea"/>
              </a:rPr>
              <a:t>Password</a:t>
            </a:r>
            <a:r>
              <a:rPr lang="ko-KR" altLang="en-US" sz="1600" b="1" dirty="0" smtClean="0">
                <a:latin typeface="+mn-ea"/>
              </a:rPr>
              <a:t>를 분실한</a:t>
            </a:r>
            <a:endParaRPr lang="en-US" altLang="ko-KR" sz="1600" b="1" dirty="0" smtClean="0">
              <a:latin typeface="+mn-ea"/>
            </a:endParaRPr>
          </a:p>
          <a:p>
            <a:r>
              <a:rPr lang="ko-KR" altLang="en-US" sz="1600" b="1" dirty="0" smtClean="0">
                <a:latin typeface="+mn-ea"/>
              </a:rPr>
              <a:t>경우 찾기가 가능하다</a:t>
            </a:r>
            <a:r>
              <a:rPr lang="en-US" altLang="ko-KR" sz="1600" b="1" dirty="0" smtClean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87624" y="1412776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ko-KR" altLang="en-US" b="1" dirty="0" smtClean="0"/>
              <a:t>로그인 화면</a:t>
            </a:r>
            <a:endParaRPr lang="en-US" altLang="ko-KR" b="1" dirty="0"/>
          </a:p>
        </p:txBody>
      </p:sp>
      <p:graphicFrame>
        <p:nvGraphicFramePr>
          <p:cNvPr id="45" name="Shape 113"/>
          <p:cNvGraphicFramePr/>
          <p:nvPr>
            <p:extLst>
              <p:ext uri="{D42A27DB-BD31-4B8C-83A1-F6EECF244321}">
                <p14:modId xmlns:p14="http://schemas.microsoft.com/office/powerpoint/2010/main" val="105921296"/>
              </p:ext>
            </p:extLst>
          </p:nvPr>
        </p:nvGraphicFramePr>
        <p:xfrm>
          <a:off x="7092280" y="980728"/>
          <a:ext cx="2051720" cy="587726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88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28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164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200" u="none" strike="noStrike" cap="none" dirty="0"/>
                        <a:t>Detail Description</a:t>
                      </a:r>
                    </a:p>
                  </a:txBody>
                  <a:tcPr marL="91450" marR="91450" marT="45725" marB="45725" anchor="ctr">
                    <a:solidFill>
                      <a:srgbClr val="62A3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smtClean="0"/>
                        <a:t>아이디 입력 창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smtClean="0"/>
                        <a:t>패스워드 입력 창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smtClean="0"/>
                        <a:t>로그인 버튼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4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100" b="1" u="none" strike="noStrike" cap="none" dirty="0" smtClean="0"/>
                        <a:t>ID</a:t>
                      </a:r>
                      <a:r>
                        <a:rPr lang="ko-KR" altLang="en-US" sz="1100" b="1" u="none" strike="noStrike" cap="none" dirty="0" smtClean="0"/>
                        <a:t>찾기 버튼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100" b="1" u="none" strike="noStrike" cap="none" dirty="0" smtClean="0"/>
                        <a:t>5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100" b="1" u="none" strike="noStrike" cap="none" dirty="0" smtClean="0"/>
                        <a:t>Password</a:t>
                      </a:r>
                      <a:r>
                        <a:rPr lang="ko-KR" altLang="en-US" sz="1100" b="1" u="none" strike="noStrike" cap="none" dirty="0" smtClean="0"/>
                        <a:t>찾기 버튼</a:t>
                      </a:r>
                      <a:endParaRPr lang="ko-KR"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ko-KR" sz="9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endParaRPr lang="ko-KR" sz="9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0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ko-KR" sz="9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endParaRPr lang="ko-KR"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44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endParaRPr lang="ko-KR" sz="9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endParaRPr lang="ko-KR" sz="9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463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24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9990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ko-KR"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48" name="직사각형 47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 rot="16200000">
              <a:off x="711048" y="300025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33173" y="299695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3173" y="258013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52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81" y="1916832"/>
            <a:ext cx="5758405" cy="3088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5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F-EMS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(3) F-EMS 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화면 설명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2" name="Shape 113"/>
          <p:cNvGraphicFramePr/>
          <p:nvPr>
            <p:extLst>
              <p:ext uri="{D42A27DB-BD31-4B8C-83A1-F6EECF244321}">
                <p14:modId xmlns:p14="http://schemas.microsoft.com/office/powerpoint/2010/main" val="922471378"/>
              </p:ext>
            </p:extLst>
          </p:nvPr>
        </p:nvGraphicFramePr>
        <p:xfrm>
          <a:off x="7092280" y="980728"/>
          <a:ext cx="2051720" cy="587726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88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28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164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200" u="none" strike="noStrike" cap="none" dirty="0"/>
                        <a:t>Detail Description</a:t>
                      </a:r>
                    </a:p>
                  </a:txBody>
                  <a:tcPr marL="91450" marR="91450" marT="45725" marB="45725" anchor="ctr">
                    <a:solidFill>
                      <a:srgbClr val="62A3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smtClean="0"/>
                        <a:t>검색 </a:t>
                      </a:r>
                      <a:r>
                        <a:rPr lang="en-US" altLang="ko-KR" sz="1100" b="1" u="none" strike="noStrike" cap="none" dirty="0" smtClean="0"/>
                        <a:t>select</a:t>
                      </a:r>
                      <a:r>
                        <a:rPr lang="ko-KR" altLang="en-US" sz="1100" b="1" u="none" strike="noStrike" cap="none" dirty="0" smtClean="0"/>
                        <a:t>박스</a:t>
                      </a:r>
                      <a:r>
                        <a:rPr lang="en-US" altLang="ko-KR" sz="1100" b="1" u="none" strike="noStrike" cap="none" dirty="0" smtClean="0"/>
                        <a:t>(</a:t>
                      </a:r>
                      <a:r>
                        <a:rPr lang="ko-KR" altLang="en-US" sz="1100" b="1" u="none" strike="noStrike" cap="none" dirty="0" smtClean="0"/>
                        <a:t>제목</a:t>
                      </a:r>
                      <a:r>
                        <a:rPr lang="ko-KR" altLang="en-US" sz="1100" b="1" u="none" strike="noStrike" cap="none" baseline="0" dirty="0" smtClean="0"/>
                        <a:t> </a:t>
                      </a:r>
                      <a:r>
                        <a:rPr lang="en-US" altLang="ko-KR" sz="1100" b="1" u="none" strike="noStrike" cap="none" baseline="0" dirty="0" smtClean="0"/>
                        <a:t>or </a:t>
                      </a:r>
                      <a:r>
                        <a:rPr lang="ko-KR" altLang="en-US" sz="1100" b="1" u="none" strike="noStrike" cap="none" baseline="0" dirty="0" smtClean="0"/>
                        <a:t>내용</a:t>
                      </a:r>
                      <a:r>
                        <a:rPr lang="en-US" altLang="ko-KR" sz="1100" b="1" u="none" strike="noStrike" cap="none" baseline="0" dirty="0" smtClean="0"/>
                        <a:t>)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smtClean="0"/>
                        <a:t>검색 </a:t>
                      </a:r>
                      <a:r>
                        <a:rPr lang="en-US" altLang="ko-KR" sz="1100" b="1" u="none" strike="noStrike" cap="none" dirty="0" smtClean="0"/>
                        <a:t>textbox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smtClean="0"/>
                        <a:t>조회 버튼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4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smtClean="0"/>
                        <a:t>등록 버튼</a:t>
                      </a:r>
                      <a:r>
                        <a:rPr lang="en-US" altLang="ko-KR" sz="1100" b="1" u="none" strike="noStrike" cap="none" dirty="0" smtClean="0"/>
                        <a:t>(</a:t>
                      </a:r>
                      <a:r>
                        <a:rPr lang="ko-KR" altLang="en-US" sz="1100" b="1" u="none" strike="noStrike" cap="none" dirty="0" smtClean="0"/>
                        <a:t>글 작성 가능</a:t>
                      </a:r>
                      <a:r>
                        <a:rPr lang="en-US" altLang="ko-KR" sz="1100" b="1" u="none" strike="noStrike" cap="none" dirty="0" smtClean="0"/>
                        <a:t>)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100" b="1" u="none" strike="noStrike" cap="none" dirty="0" smtClean="0"/>
                        <a:t>5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100" b="1" u="none" strike="noStrike" cap="none" dirty="0" smtClean="0"/>
                        <a:t>Password</a:t>
                      </a:r>
                      <a:r>
                        <a:rPr lang="ko-KR" altLang="en-US" sz="1100" b="1" u="none" strike="noStrike" cap="none" dirty="0" smtClean="0"/>
                        <a:t>찾기 버튼</a:t>
                      </a:r>
                      <a:endParaRPr lang="ko-KR"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ko-KR" sz="9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endParaRPr lang="ko-KR" sz="9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0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ko-KR" sz="9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endParaRPr lang="ko-KR"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44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endParaRPr lang="ko-KR" sz="9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endParaRPr lang="ko-KR" sz="9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463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24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9990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ko-KR"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8" name="Shape 125"/>
          <p:cNvSpPr/>
          <p:nvPr/>
        </p:nvSpPr>
        <p:spPr>
          <a:xfrm>
            <a:off x="3643986" y="2636912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9" name="Shape 126"/>
          <p:cNvSpPr/>
          <p:nvPr/>
        </p:nvSpPr>
        <p:spPr>
          <a:xfrm>
            <a:off x="4508082" y="2636912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1" name="Shape 125"/>
          <p:cNvSpPr/>
          <p:nvPr/>
        </p:nvSpPr>
        <p:spPr>
          <a:xfrm>
            <a:off x="5220072" y="2645002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0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ko-KR"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96144" y="5301208"/>
            <a:ext cx="5436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-&gt; </a:t>
            </a:r>
            <a:r>
              <a:rPr lang="ko-KR" altLang="en-US" sz="1600" b="1" dirty="0" smtClean="0">
                <a:latin typeface="+mn-ea"/>
              </a:rPr>
              <a:t>교수는 로그인 후 강의</a:t>
            </a:r>
            <a:r>
              <a:rPr lang="en-US" altLang="ko-KR" sz="1600" b="1" dirty="0" smtClean="0">
                <a:latin typeface="+mn-ea"/>
              </a:rPr>
              <a:t>part</a:t>
            </a:r>
            <a:r>
              <a:rPr lang="ko-KR" altLang="en-US" sz="1600" b="1" dirty="0" smtClean="0">
                <a:latin typeface="+mn-ea"/>
              </a:rPr>
              <a:t>에서 공지게시판에 글을 작성할 권한을 가진다</a:t>
            </a:r>
            <a:r>
              <a:rPr lang="en-US" altLang="ko-KR" sz="1600" b="1" dirty="0" smtClean="0">
                <a:latin typeface="+mn-ea"/>
              </a:rPr>
              <a:t>. </a:t>
            </a:r>
            <a:r>
              <a:rPr lang="ko-KR" altLang="en-US" sz="1600" b="1" dirty="0" smtClean="0">
                <a:latin typeface="+mn-ea"/>
              </a:rPr>
              <a:t>교수 또는 학생은 게시물을 제목 또는 내용으로 조회할 수 있고 제목을 누르면 상세보기가 가능하다</a:t>
            </a:r>
            <a:r>
              <a:rPr lang="en-US" altLang="ko-KR" sz="1600" b="1" dirty="0" smtClean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87624" y="1412776"/>
            <a:ext cx="418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교수 </a:t>
            </a:r>
            <a:r>
              <a:rPr lang="en-US" altLang="ko-KR" b="1" dirty="0" smtClean="0"/>
              <a:t>-&gt;</a:t>
            </a:r>
            <a:r>
              <a:rPr lang="ko-KR" altLang="en-US" b="1" dirty="0"/>
              <a:t> </a:t>
            </a:r>
            <a:r>
              <a:rPr lang="ko-KR" altLang="en-US" b="1" dirty="0" smtClean="0"/>
              <a:t>강의 </a:t>
            </a:r>
            <a:r>
              <a:rPr lang="en-US" altLang="ko-KR" b="1" dirty="0" smtClean="0"/>
              <a:t>-&gt; </a:t>
            </a:r>
            <a:r>
              <a:rPr lang="ko-KR" altLang="en-US" b="1" dirty="0" smtClean="0"/>
              <a:t>공지게시판 리스트</a:t>
            </a:r>
            <a:endParaRPr lang="en-US" altLang="ko-KR" b="1" dirty="0"/>
          </a:p>
        </p:txBody>
      </p:sp>
      <p:sp>
        <p:nvSpPr>
          <p:cNvPr id="34" name="Shape 125"/>
          <p:cNvSpPr/>
          <p:nvPr/>
        </p:nvSpPr>
        <p:spPr>
          <a:xfrm>
            <a:off x="6596314" y="3797130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0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ko-KR"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125"/>
          <p:cNvSpPr/>
          <p:nvPr/>
        </p:nvSpPr>
        <p:spPr>
          <a:xfrm>
            <a:off x="3715994" y="3068960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lang="ko-KR"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37" name="직사각형 36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6200000">
              <a:off x="711048" y="300025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33173" y="299695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3173" y="258013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1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72816"/>
            <a:ext cx="4752528" cy="3475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5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F-EMS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(3) F-EMS 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화면 설명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2" name="Shape 113"/>
          <p:cNvGraphicFramePr/>
          <p:nvPr>
            <p:extLst>
              <p:ext uri="{D42A27DB-BD31-4B8C-83A1-F6EECF244321}">
                <p14:modId xmlns:p14="http://schemas.microsoft.com/office/powerpoint/2010/main" val="2568304795"/>
              </p:ext>
            </p:extLst>
          </p:nvPr>
        </p:nvGraphicFramePr>
        <p:xfrm>
          <a:off x="7092280" y="980728"/>
          <a:ext cx="2051720" cy="587726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88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28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164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200" u="none" strike="noStrike" cap="none" dirty="0"/>
                        <a:t>Detail Description</a:t>
                      </a:r>
                    </a:p>
                  </a:txBody>
                  <a:tcPr marL="91450" marR="91450" marT="45725" marB="45725" anchor="ctr">
                    <a:solidFill>
                      <a:srgbClr val="62A3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err="1" smtClean="0"/>
                        <a:t>게시글</a:t>
                      </a:r>
                      <a:r>
                        <a:rPr lang="ko-KR" altLang="en-US" sz="1100" b="1" u="none" strike="noStrike" cap="none" dirty="0" smtClean="0"/>
                        <a:t> 수정 버튼</a:t>
                      </a:r>
                      <a:r>
                        <a:rPr lang="en-US" altLang="ko-KR" sz="1100" b="1" u="none" strike="noStrike" cap="none" dirty="0" smtClean="0"/>
                        <a:t>(</a:t>
                      </a:r>
                      <a:r>
                        <a:rPr lang="ko-KR" altLang="en-US" sz="1100" b="1" u="none" strike="noStrike" cap="none" dirty="0" smtClean="0"/>
                        <a:t>교수권한</a:t>
                      </a:r>
                      <a:r>
                        <a:rPr lang="en-US" altLang="ko-KR" sz="1100" b="1" u="none" strike="noStrike" cap="none" dirty="0" smtClean="0"/>
                        <a:t>)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err="1" smtClean="0"/>
                        <a:t>게시글</a:t>
                      </a:r>
                      <a:r>
                        <a:rPr lang="ko-KR" altLang="en-US" sz="1100" b="1" u="none" strike="noStrike" cap="none" dirty="0" smtClean="0"/>
                        <a:t> 삭제 버튼</a:t>
                      </a:r>
                      <a:r>
                        <a:rPr lang="en-US" altLang="ko-KR" sz="1100" b="1" u="none" strike="noStrike" cap="none" dirty="0" smtClean="0"/>
                        <a:t>(</a:t>
                      </a:r>
                      <a:r>
                        <a:rPr lang="ko-KR" altLang="en-US" sz="1100" b="1" u="none" strike="noStrike" cap="none" dirty="0" smtClean="0"/>
                        <a:t>교수권한</a:t>
                      </a:r>
                      <a:r>
                        <a:rPr lang="en-US" altLang="ko-KR" sz="1100" b="1" u="none" strike="noStrike" cap="none" dirty="0" smtClean="0"/>
                        <a:t>)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smtClean="0"/>
                        <a:t>목록으로 가기 버튼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4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err="1" smtClean="0"/>
                        <a:t>댓글</a:t>
                      </a:r>
                      <a:r>
                        <a:rPr lang="ko-KR" altLang="en-US" sz="1100" b="1" u="none" strike="noStrike" cap="none" dirty="0" smtClean="0"/>
                        <a:t> 입력 창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100" b="1" u="none" strike="noStrike" cap="none" dirty="0" smtClean="0"/>
                        <a:t>5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err="1" smtClean="0">
                          <a:solidFill>
                            <a:schemeClr val="dk1"/>
                          </a:solidFill>
                        </a:rPr>
                        <a:t>댓글</a:t>
                      </a:r>
                      <a:r>
                        <a:rPr lang="ko-KR" altLang="en-US" sz="1100" b="1" u="none" strike="noStrike" cap="none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lang="ko-KR"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100" b="1" u="none" strike="noStrike" cap="none" dirty="0" smtClean="0"/>
                        <a:t>6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b="1" u="none" strike="noStrike" cap="none" dirty="0" err="1" smtClean="0"/>
                        <a:t>댓글</a:t>
                      </a:r>
                      <a:r>
                        <a:rPr lang="ko-KR" altLang="en-US" sz="1100" b="1" u="none" strike="noStrike" cap="none" dirty="0" smtClean="0"/>
                        <a:t> 수정 버튼</a:t>
                      </a:r>
                      <a:endParaRPr lang="ko-KR" sz="11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0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100" u="none" strike="noStrike" cap="none" dirty="0" smtClean="0"/>
                        <a:t>7</a:t>
                      </a:r>
                      <a:endParaRPr lang="ko-KR"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100" u="none" strike="noStrike" cap="none" dirty="0" err="1" smtClean="0"/>
                        <a:t>댓글</a:t>
                      </a:r>
                      <a:r>
                        <a:rPr lang="ko-KR" altLang="en-US" sz="1100" u="none" strike="noStrike" cap="none" dirty="0" smtClean="0"/>
                        <a:t> 삭제 버튼</a:t>
                      </a:r>
                      <a:endParaRPr lang="ko-KR" sz="11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44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endParaRPr lang="ko-KR" sz="9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ct val="25000"/>
                        <a:buFont typeface="Arial"/>
                        <a:buNone/>
                      </a:pPr>
                      <a:endParaRPr lang="ko-KR" sz="9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463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24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C0C0C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9990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ko-KR"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8" name="Shape 125"/>
          <p:cNvSpPr/>
          <p:nvPr/>
        </p:nvSpPr>
        <p:spPr>
          <a:xfrm>
            <a:off x="4868122" y="4877250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9" name="Shape 126"/>
          <p:cNvSpPr/>
          <p:nvPr/>
        </p:nvSpPr>
        <p:spPr>
          <a:xfrm>
            <a:off x="5292080" y="4805242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1" name="Shape 125"/>
          <p:cNvSpPr/>
          <p:nvPr/>
        </p:nvSpPr>
        <p:spPr>
          <a:xfrm>
            <a:off x="5652120" y="4805242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0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ko-KR"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96144" y="5301208"/>
            <a:ext cx="5436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-&gt; </a:t>
            </a:r>
            <a:r>
              <a:rPr lang="ko-KR" altLang="en-US" sz="1600" b="1" dirty="0" err="1" smtClean="0">
                <a:latin typeface="+mn-ea"/>
              </a:rPr>
              <a:t>게시글</a:t>
            </a:r>
            <a:r>
              <a:rPr lang="ko-KR" altLang="en-US" sz="1600" b="1" dirty="0" smtClean="0">
                <a:latin typeface="+mn-ea"/>
              </a:rPr>
              <a:t> 제목을 클릭하여 들어온 상세보기 화면</a:t>
            </a:r>
            <a:r>
              <a:rPr lang="en-US" altLang="ko-KR" sz="1600" b="1" dirty="0" smtClean="0">
                <a:latin typeface="+mn-ea"/>
              </a:rPr>
              <a:t>.</a:t>
            </a:r>
          </a:p>
          <a:p>
            <a:r>
              <a:rPr lang="ko-KR" altLang="en-US" sz="1600" b="1" dirty="0" smtClean="0">
                <a:latin typeface="+mn-ea"/>
              </a:rPr>
              <a:t>교수는 자신이 작성한 글을 수정 또는 삭제할 수 있고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학생은 로그인 한 상태에서 </a:t>
            </a:r>
            <a:r>
              <a:rPr lang="ko-KR" altLang="en-US" sz="1600" b="1" dirty="0" err="1" smtClean="0">
                <a:latin typeface="+mn-ea"/>
              </a:rPr>
              <a:t>댓글을</a:t>
            </a:r>
            <a:r>
              <a:rPr lang="ko-KR" altLang="en-US" sz="1600" b="1" dirty="0" smtClean="0">
                <a:latin typeface="+mn-ea"/>
              </a:rPr>
              <a:t> 등록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수정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삭제할 수 있다</a:t>
            </a:r>
            <a:r>
              <a:rPr lang="en-US" altLang="ko-KR" sz="1600" b="1" dirty="0" smtClean="0">
                <a:latin typeface="+mn-ea"/>
              </a:rPr>
              <a:t>.</a:t>
            </a:r>
          </a:p>
          <a:p>
            <a:endParaRPr lang="ko-KR" altLang="en-US" sz="1600" b="1" dirty="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87624" y="1412776"/>
            <a:ext cx="4940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 smtClean="0"/>
              <a:t>3) </a:t>
            </a:r>
            <a:r>
              <a:rPr lang="ko-KR" altLang="en-US" b="1" dirty="0" smtClean="0"/>
              <a:t>교수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학생 </a:t>
            </a:r>
            <a:r>
              <a:rPr lang="en-US" altLang="ko-KR" b="1" dirty="0" smtClean="0"/>
              <a:t>-&gt;</a:t>
            </a:r>
            <a:r>
              <a:rPr lang="ko-KR" altLang="en-US" b="1" dirty="0"/>
              <a:t> </a:t>
            </a:r>
            <a:r>
              <a:rPr lang="ko-KR" altLang="en-US" b="1" dirty="0" smtClean="0"/>
              <a:t>강의 </a:t>
            </a:r>
            <a:r>
              <a:rPr lang="en-US" altLang="ko-KR" b="1" dirty="0" smtClean="0"/>
              <a:t>-&gt; </a:t>
            </a:r>
            <a:r>
              <a:rPr lang="ko-KR" altLang="en-US" b="1" dirty="0" smtClean="0"/>
              <a:t>공지게시판 상세보기</a:t>
            </a:r>
            <a:endParaRPr lang="en-US" altLang="ko-KR" b="1" dirty="0"/>
          </a:p>
        </p:txBody>
      </p:sp>
      <p:sp>
        <p:nvSpPr>
          <p:cNvPr id="34" name="Shape 125"/>
          <p:cNvSpPr/>
          <p:nvPr/>
        </p:nvSpPr>
        <p:spPr>
          <a:xfrm>
            <a:off x="3571978" y="4013154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0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ko-KR"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125"/>
          <p:cNvSpPr/>
          <p:nvPr/>
        </p:nvSpPr>
        <p:spPr>
          <a:xfrm>
            <a:off x="5292080" y="4036752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lang="ko-KR"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125"/>
          <p:cNvSpPr/>
          <p:nvPr/>
        </p:nvSpPr>
        <p:spPr>
          <a:xfrm>
            <a:off x="4247876" y="4397086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0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lang="ko-KR"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125"/>
          <p:cNvSpPr/>
          <p:nvPr/>
        </p:nvSpPr>
        <p:spPr>
          <a:xfrm>
            <a:off x="4572000" y="4365104"/>
            <a:ext cx="207934" cy="207934"/>
          </a:xfrm>
          <a:prstGeom prst="ellipse">
            <a:avLst/>
          </a:prstGeom>
          <a:solidFill>
            <a:srgbClr val="305250"/>
          </a:solidFill>
          <a:ln w="19050" cap="flat" cmpd="sng">
            <a:solidFill>
              <a:srgbClr val="A0ACB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lang="ko-KR"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40" name="직사각형 39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16200000">
              <a:off x="711048" y="300025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3173" y="299695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3173" y="258013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20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5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F-EMS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(3) F-EMS 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화면 설명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28496"/>
            <a:ext cx="5494784" cy="2060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1479564" y="1124744"/>
            <a:ext cx="5104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/>
              <a:t>4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학</a:t>
            </a:r>
            <a:r>
              <a:rPr lang="ko-KR" altLang="en-US" b="1" dirty="0"/>
              <a:t>생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-&gt;</a:t>
            </a:r>
            <a:r>
              <a:rPr lang="ko-KR" altLang="en-US" b="1" dirty="0"/>
              <a:t> </a:t>
            </a:r>
            <a:r>
              <a:rPr lang="ko-KR" altLang="en-US" b="1" dirty="0" smtClean="0"/>
              <a:t>강의 </a:t>
            </a:r>
            <a:r>
              <a:rPr lang="en-US" altLang="ko-KR" b="1" dirty="0" smtClean="0"/>
              <a:t>-&gt; </a:t>
            </a:r>
            <a:r>
              <a:rPr lang="ko-KR" altLang="en-US" b="1" dirty="0" smtClean="0"/>
              <a:t>강의목록 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질의응답 게시판</a:t>
            </a:r>
            <a:endParaRPr lang="en-US" altLang="ko-KR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624836" y="1944195"/>
            <a:ext cx="26686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학생은 강의목록을 통해 자신이 수강하고 있는 과목리스트를 확인할 수 있다</a:t>
            </a:r>
            <a:r>
              <a:rPr lang="en-US" altLang="ko-KR" sz="1400" b="1" dirty="0" smtClean="0">
                <a:latin typeface="+mn-ea"/>
              </a:rPr>
              <a:t>. </a:t>
            </a:r>
            <a:r>
              <a:rPr lang="ko-KR" altLang="en-US" sz="1400" b="1" dirty="0" smtClean="0">
                <a:latin typeface="+mn-ea"/>
              </a:rPr>
              <a:t>강의번호를 클릭하면 해당하는 강의의 강의계획서가 뜬다</a:t>
            </a:r>
            <a:r>
              <a:rPr lang="en-US" altLang="ko-KR" sz="1400" b="1" dirty="0" smtClean="0">
                <a:latin typeface="+mn-ea"/>
              </a:rPr>
              <a:t>.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727" y="4437112"/>
            <a:ext cx="5276769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115616" y="4922004"/>
            <a:ext cx="266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학생은 질의 응답게시판을 통해 교수에게 질문을 할 수 있다</a:t>
            </a:r>
            <a:r>
              <a:rPr lang="en-US" altLang="ko-KR" sz="1400" b="1" dirty="0" smtClean="0">
                <a:latin typeface="+mn-ea"/>
              </a:rPr>
              <a:t>.</a:t>
            </a:r>
            <a:endParaRPr lang="ko-KR" altLang="en-US" sz="1400" b="1" dirty="0">
              <a:latin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32" name="직사각형 31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6200000">
              <a:off x="711048" y="300025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173" y="299695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3173" y="258013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1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5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F-EMS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(3) F-EMS 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화면 설명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479564" y="1124744"/>
            <a:ext cx="4411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/>
              <a:t>4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학</a:t>
            </a:r>
            <a:r>
              <a:rPr lang="ko-KR" altLang="en-US" b="1" dirty="0"/>
              <a:t>생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-&gt;</a:t>
            </a:r>
            <a:r>
              <a:rPr lang="ko-KR" altLang="en-US" b="1" dirty="0"/>
              <a:t> </a:t>
            </a:r>
            <a:r>
              <a:rPr lang="ko-KR" altLang="en-US" b="1" dirty="0" smtClean="0"/>
              <a:t>강의 </a:t>
            </a:r>
            <a:r>
              <a:rPr lang="en-US" altLang="ko-KR" b="1" dirty="0" smtClean="0"/>
              <a:t>-&gt; </a:t>
            </a:r>
            <a:r>
              <a:rPr lang="ko-KR" altLang="en-US" b="1" dirty="0" smtClean="0"/>
              <a:t>동영상 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과</a:t>
            </a:r>
            <a:r>
              <a:rPr lang="ko-KR" altLang="en-US" b="1" dirty="0"/>
              <a:t>제</a:t>
            </a:r>
            <a:r>
              <a:rPr lang="ko-KR" altLang="en-US" b="1" dirty="0" smtClean="0"/>
              <a:t> 게시판</a:t>
            </a:r>
            <a:endParaRPr lang="en-US" altLang="ko-KR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624836" y="2330296"/>
            <a:ext cx="2668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학생은 동영상 게시판을 통해 자신이 수강하고 있는 과목의 동영상 강의를 시청할 수 있다</a:t>
            </a:r>
            <a:r>
              <a:rPr lang="en-US" altLang="ko-KR" sz="1400" b="1" dirty="0" smtClean="0">
                <a:latin typeface="+mn-ea"/>
              </a:rPr>
              <a:t>. 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5616" y="4922004"/>
            <a:ext cx="2668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학생은 과제 게시판에 해당 강의의 과제물을 업로드 할 수 있으며 수정 및 삭제가 가능하다</a:t>
            </a:r>
            <a:r>
              <a:rPr lang="en-US" altLang="ko-KR" sz="1400" b="1" dirty="0" smtClean="0">
                <a:latin typeface="+mn-ea"/>
              </a:rPr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6"/>
            <a:ext cx="5395680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338416"/>
            <a:ext cx="5328592" cy="2042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32" name="직사각형 31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6200000">
              <a:off x="711048" y="300025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173" y="299695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3173" y="258013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1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85404" y="2285992"/>
            <a:ext cx="287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감사합니다</a:t>
            </a:r>
            <a:endParaRPr lang="ko-KR" altLang="en-US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B938A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143249"/>
            <a:ext cx="9144000" cy="142852"/>
          </a:xfrm>
          <a:prstGeom prst="rect">
            <a:avLst/>
          </a:prstGeom>
          <a:solidFill>
            <a:srgbClr val="62A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0CFA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16642" y="390486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※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개발환경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0607"/>
              </p:ext>
            </p:extLst>
          </p:nvPr>
        </p:nvGraphicFramePr>
        <p:xfrm>
          <a:off x="1619672" y="980728"/>
          <a:ext cx="7128792" cy="5688632"/>
        </p:xfrm>
        <a:graphic>
          <a:graphicData uri="http://schemas.openxmlformats.org/drawingml/2006/table">
            <a:tbl>
              <a:tblPr lastRow="1" bandRow="1">
                <a:tableStyleId>{5940675A-B579-460E-94D1-54222C63F5DA}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657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32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401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155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051720" y="13407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OS</a:t>
            </a:r>
            <a:endParaRPr lang="ko-KR" altLang="en-US" dirty="0">
              <a:latin typeface="Impact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0032" y="1340768"/>
            <a:ext cx="81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Server</a:t>
            </a:r>
            <a:endParaRPr lang="ko-KR" altLang="en-US" dirty="0">
              <a:latin typeface="Impac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7704" y="2411596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DBMS</a:t>
            </a:r>
            <a:endParaRPr lang="ko-KR" altLang="en-US" dirty="0">
              <a:latin typeface="Impact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00710" y="2483604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Framework</a:t>
            </a:r>
            <a:endParaRPr lang="ko-KR" altLang="en-US" dirty="0">
              <a:latin typeface="Impac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09423" y="406778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Language</a:t>
            </a:r>
            <a:endParaRPr lang="ko-KR" altLang="en-US" dirty="0">
              <a:latin typeface="Impact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46381" y="579597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Tools</a:t>
            </a:r>
            <a:endParaRPr lang="ko-KR" altLang="en-US" dirty="0">
              <a:latin typeface="Impact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375" y="2204864"/>
            <a:ext cx="1422617" cy="89463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324460"/>
            <a:ext cx="1158975" cy="67249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356992"/>
            <a:ext cx="1273942" cy="100439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361372"/>
            <a:ext cx="1223247" cy="100373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437112"/>
            <a:ext cx="3894710" cy="8496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039232"/>
            <a:ext cx="1024997" cy="75792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76" y="5593082"/>
            <a:ext cx="2805176" cy="86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://www.its-people.de/files/blog/2014/11/SQLDeveloper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517232"/>
            <a:ext cx="24574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1.bp.blogspot.com/--nsup5axqwc/VYAwa9jjPDI/AAAAAAAAAes/xpFtIn0jYgo/s1600/1111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063557"/>
            <a:ext cx="1922573" cy="9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501008"/>
            <a:ext cx="1291948" cy="770013"/>
          </a:xfrm>
          <a:prstGeom prst="rect">
            <a:avLst/>
          </a:prstGeom>
        </p:spPr>
      </p:pic>
      <p:pic>
        <p:nvPicPr>
          <p:cNvPr id="38" name="Picture 4" descr="http://img.danawa.com/cms/img/2009/12/04/Windows_7_logo_thumb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320260"/>
            <a:ext cx="1481583" cy="4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48880"/>
            <a:ext cx="1296145" cy="61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직선 연결선 40"/>
          <p:cNvCxnSpPr/>
          <p:nvPr/>
        </p:nvCxnSpPr>
        <p:spPr>
          <a:xfrm>
            <a:off x="1071538" y="836712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32" name="직사각형 31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16200000">
              <a:off x="714349" y="1219600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3173" y="2996952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155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703657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2" name="AutoShape 11" descr="코뿔소, 동물원, 노우 슬 리, 포유 동물, 동물원의 동물, 뿔, 동물, 야생 동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8442" y="580618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프로젝트 소개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713743" y="1862308"/>
            <a:ext cx="2066169" cy="4164984"/>
            <a:chOff x="1860549" y="685595"/>
            <a:chExt cx="3171825" cy="5670550"/>
          </a:xfrm>
          <a:effectLst>
            <a:outerShdw blurRad="368300" dist="38100" dir="18900000" sy="23000" kx="-1200000" algn="bl" rotWithShape="0">
              <a:prstClr val="black">
                <a:alpha val="14000"/>
              </a:prstClr>
            </a:outerShdw>
          </a:effectLst>
        </p:grpSpPr>
        <p:sp>
          <p:nvSpPr>
            <p:cNvPr id="18" name="사다리꼴 17"/>
            <p:cNvSpPr/>
            <p:nvPr/>
          </p:nvSpPr>
          <p:spPr>
            <a:xfrm>
              <a:off x="1860549" y="1328327"/>
              <a:ext cx="3171825" cy="163718"/>
            </a:xfrm>
            <a:prstGeom prst="trapezoid">
              <a:avLst>
                <a:gd name="adj" fmla="val 105287"/>
              </a:avLst>
            </a:prstGeom>
            <a:solidFill>
              <a:srgbClr val="C3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27236" y="685595"/>
              <a:ext cx="2838450" cy="567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860549" y="1492045"/>
              <a:ext cx="3171825" cy="4057650"/>
            </a:xfrm>
            <a:prstGeom prst="rect">
              <a:avLst/>
            </a:prstGeom>
            <a:solidFill>
              <a:srgbClr val="FE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399503" y="5757414"/>
              <a:ext cx="2093915" cy="391011"/>
            </a:xfrm>
            <a:prstGeom prst="roundRect">
              <a:avLst>
                <a:gd name="adj" fmla="val 50000"/>
              </a:avLst>
            </a:prstGeom>
            <a:solidFill>
              <a:srgbClr val="FE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1</a:t>
              </a:r>
              <a:r>
                <a:rPr lang="en-US" altLang="ko-KR" sz="1600" baseline="30000" dirty="0" smtClean="0"/>
                <a:t>st</a:t>
              </a:r>
              <a:r>
                <a:rPr lang="en-US" altLang="ko-KR" sz="1600" dirty="0" smtClean="0"/>
                <a:t> PROJECT</a:t>
              </a:r>
              <a:endParaRPr lang="ko-KR" altLang="en-US" sz="1600" dirty="0" smtClean="0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979712" y="1916832"/>
            <a:ext cx="159050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FE6C6C"/>
                </a:solidFill>
              </a:rPr>
              <a:t>WithMeBatis</a:t>
            </a:r>
            <a:endParaRPr lang="en-US" altLang="ko-KR" b="1" dirty="0">
              <a:solidFill>
                <a:srgbClr val="FE6C6C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914943" y="2716159"/>
            <a:ext cx="568825" cy="568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rgbClr val="FE6C6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79712" y="2780928"/>
            <a:ext cx="411716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E6C6C"/>
                </a:solidFill>
              </a:rPr>
              <a:t>TA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6516216" y="1859226"/>
            <a:ext cx="2066169" cy="4164984"/>
            <a:chOff x="1860549" y="685595"/>
            <a:chExt cx="3171825" cy="5670550"/>
          </a:xfrm>
          <a:effectLst>
            <a:outerShdw blurRad="685800" dir="2640000" sy="23000" kx="-1200000" algn="bl" rotWithShape="0">
              <a:prstClr val="black">
                <a:alpha val="13000"/>
              </a:prstClr>
            </a:outerShdw>
          </a:effectLst>
        </p:grpSpPr>
        <p:sp>
          <p:nvSpPr>
            <p:cNvPr id="39" name="사다리꼴 38"/>
            <p:cNvSpPr/>
            <p:nvPr/>
          </p:nvSpPr>
          <p:spPr>
            <a:xfrm>
              <a:off x="1860549" y="1328327"/>
              <a:ext cx="3171825" cy="163718"/>
            </a:xfrm>
            <a:prstGeom prst="trapezoid">
              <a:avLst>
                <a:gd name="adj" fmla="val 105287"/>
              </a:avLst>
            </a:prstGeom>
            <a:solidFill>
              <a:srgbClr val="3F6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27236" y="685595"/>
              <a:ext cx="2838450" cy="567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860549" y="1492046"/>
              <a:ext cx="3171825" cy="4057650"/>
            </a:xfrm>
            <a:prstGeom prst="rect">
              <a:avLst/>
            </a:pr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399503" y="5757414"/>
              <a:ext cx="2093915" cy="391011"/>
            </a:xfrm>
            <a:prstGeom prst="roundRect">
              <a:avLst>
                <a:gd name="adj" fmla="val 50000"/>
              </a:avLst>
            </a:pr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</a:t>
              </a:r>
              <a:r>
                <a:rPr lang="en-US" altLang="ko-KR" sz="1600" baseline="30000" dirty="0" smtClean="0"/>
                <a:t>st</a:t>
              </a:r>
              <a:r>
                <a:rPr lang="en-US" altLang="ko-KR" sz="1600" dirty="0" smtClean="0"/>
                <a:t> </a:t>
              </a:r>
              <a:r>
                <a:rPr lang="en-US" altLang="ko-KR" sz="1600" dirty="0"/>
                <a:t>PROJECT</a:t>
              </a:r>
              <a:endParaRPr lang="ko-KR" altLang="en-US" sz="1600" dirty="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7148015" y="1916832"/>
            <a:ext cx="88036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62A39F"/>
                </a:solidFill>
              </a:rPr>
              <a:t>F-EMS</a:t>
            </a:r>
            <a:endParaRPr lang="en-US" altLang="ko-KR" b="1" dirty="0">
              <a:solidFill>
                <a:srgbClr val="62A39F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739479" y="2708920"/>
            <a:ext cx="568825" cy="568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E6C6C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773092" y="2726944"/>
            <a:ext cx="463204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79A8B2"/>
                </a:solidFill>
              </a:rPr>
              <a:t>DA</a:t>
            </a:r>
            <a:endParaRPr lang="en-US" altLang="ko-KR" sz="1600" dirty="0">
              <a:solidFill>
                <a:srgbClr val="79A8B2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619672" y="3501008"/>
            <a:ext cx="2448272" cy="190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Ibatis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데드카피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(J2LOG,Map Reduce)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2016.11.03 ~ 2016.11.25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83436" y="3397681"/>
            <a:ext cx="1849004" cy="190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3436" y="3469689"/>
            <a:ext cx="1849004" cy="190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444208" y="3429000"/>
            <a:ext cx="2448272" cy="190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 Free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학사정보시스템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(DB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학사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part)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      &lt;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진행중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2017.01.09 ~ 2017.03.09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162015" y="1856304"/>
            <a:ext cx="2066169" cy="4164984"/>
            <a:chOff x="1860549" y="685595"/>
            <a:chExt cx="3171825" cy="5670550"/>
          </a:xfrm>
          <a:effectLst>
            <a:outerShdw blurRad="419100" dir="18900000" sy="23000" kx="-1200000" algn="bl" rotWithShape="0">
              <a:prstClr val="black">
                <a:alpha val="14000"/>
              </a:prstClr>
            </a:outerShdw>
          </a:effectLst>
        </p:grpSpPr>
        <p:sp>
          <p:nvSpPr>
            <p:cNvPr id="33" name="사다리꼴 32"/>
            <p:cNvSpPr/>
            <p:nvPr/>
          </p:nvSpPr>
          <p:spPr>
            <a:xfrm>
              <a:off x="1860549" y="1328327"/>
              <a:ext cx="3171825" cy="163718"/>
            </a:xfrm>
            <a:prstGeom prst="trapezoid">
              <a:avLst>
                <a:gd name="adj" fmla="val 10528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27236" y="685595"/>
              <a:ext cx="2838450" cy="567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60549" y="1492045"/>
              <a:ext cx="3171825" cy="405765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2399503" y="5757414"/>
              <a:ext cx="2093915" cy="391011"/>
            </a:xfrm>
            <a:prstGeom prst="roundRect">
              <a:avLst>
                <a:gd name="adj" fmla="val 50000"/>
              </a:avLst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</a:t>
              </a:r>
              <a:r>
                <a:rPr lang="en-US" altLang="ko-KR" sz="1600" baseline="30000" dirty="0"/>
                <a:t>st</a:t>
              </a:r>
              <a:r>
                <a:rPr lang="en-US" altLang="ko-KR" sz="1600" dirty="0" smtClean="0"/>
                <a:t> PROJECT</a:t>
              </a:r>
              <a:endParaRPr lang="ko-KR" altLang="en-US" sz="1600" dirty="0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4186663" y="1916832"/>
            <a:ext cx="204152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FFC000"/>
                </a:solidFill>
              </a:rPr>
              <a:t>WordWideWatch</a:t>
            </a:r>
            <a:endParaRPr lang="en-US" altLang="ko-KR" b="1" dirty="0">
              <a:solidFill>
                <a:srgbClr val="FFC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39952" y="3501008"/>
            <a:ext cx="2448272" cy="190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시계 쇼핑몰 홈페이지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67944" y="4941168"/>
            <a:ext cx="22926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2016.12.19 </a:t>
            </a:r>
            <a:r>
              <a:rPr lang="en-US" altLang="ko-KR" sz="1400" b="1" dirty="0">
                <a:solidFill>
                  <a:schemeClr val="bg1"/>
                </a:solidFill>
              </a:rPr>
              <a:t>~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2017.01.06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92021" y="3933056"/>
            <a:ext cx="29282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(</a:t>
            </a:r>
            <a:r>
              <a:rPr lang="en-US" altLang="ko-KR" sz="1200" b="1" dirty="0" err="1">
                <a:solidFill>
                  <a:schemeClr val="bg1"/>
                </a:solidFill>
              </a:rPr>
              <a:t>jsp</a:t>
            </a:r>
            <a:r>
              <a:rPr lang="ko-KR" altLang="en-US" sz="1200" b="1" dirty="0">
                <a:solidFill>
                  <a:schemeClr val="bg1"/>
                </a:solidFill>
              </a:rPr>
              <a:t>를 활용한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게시판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CRUD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5" name="타원 54"/>
          <p:cNvSpPr/>
          <p:nvPr/>
        </p:nvSpPr>
        <p:spPr>
          <a:xfrm>
            <a:off x="4363215" y="2708920"/>
            <a:ext cx="568825" cy="568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rgbClr val="FE6C6C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427984" y="2726944"/>
            <a:ext cx="411716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C000"/>
                </a:solidFill>
              </a:rPr>
              <a:t>TA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3173" y="30184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rPr>
              <a:t>04</a:t>
            </a:r>
            <a:endParaRPr lang="en-US" altLang="ko-KR" sz="1600" dirty="0" smtClean="0">
              <a:solidFill>
                <a:srgbClr val="E0CFA3"/>
              </a:solidFill>
              <a:latin typeface="Impact" pitchFamily="34" charset="0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7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7824" y="2285992"/>
            <a:ext cx="3878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WithMeBatis</a:t>
            </a:r>
            <a:endParaRPr lang="ko-KR" altLang="en-US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B938A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143249"/>
            <a:ext cx="9144000" cy="142852"/>
          </a:xfrm>
          <a:prstGeom prst="rect">
            <a:avLst/>
          </a:prstGeom>
          <a:solidFill>
            <a:srgbClr val="62A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0CF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2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98821" y="2708920"/>
            <a:ext cx="6805627" cy="3340936"/>
            <a:chOff x="1331640" y="2591222"/>
            <a:chExt cx="8149765" cy="4172513"/>
          </a:xfrm>
        </p:grpSpPr>
        <p:sp>
          <p:nvSpPr>
            <p:cNvPr id="19" name="타원 18"/>
            <p:cNvSpPr/>
            <p:nvPr/>
          </p:nvSpPr>
          <p:spPr>
            <a:xfrm>
              <a:off x="2907182" y="5397871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 flipV="1">
              <a:off x="1884701" y="4481842"/>
              <a:ext cx="270714" cy="3541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1331640" y="4007856"/>
              <a:ext cx="164755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Map, POJO,</a:t>
              </a:r>
            </a:p>
            <a:p>
              <a:r>
                <a:rPr lang="en-US" altLang="ko-KR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Primitive type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7735001" y="5559733"/>
              <a:ext cx="108151" cy="26282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8019949" y="4833948"/>
              <a:ext cx="377372" cy="31694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>
            <a:xfrm>
              <a:off x="7321165" y="4672940"/>
              <a:ext cx="935825" cy="935825"/>
              <a:chOff x="6804248" y="2619180"/>
              <a:chExt cx="935825" cy="935825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6804248" y="2619180"/>
                <a:ext cx="935825" cy="9358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48995" y="2902426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bg1"/>
                    </a:solidFill>
                  </a:rPr>
                  <a:t>출력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9" name="꺾인 연결선 28"/>
            <p:cNvCxnSpPr/>
            <p:nvPr/>
          </p:nvCxnSpPr>
          <p:spPr>
            <a:xfrm rot="5400000" flipH="1" flipV="1">
              <a:off x="5762697" y="2830954"/>
              <a:ext cx="475304" cy="894361"/>
            </a:xfrm>
            <a:prstGeom prst="bentConnector2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/>
          </p:nvGrpSpPr>
          <p:grpSpPr>
            <a:xfrm>
              <a:off x="6470999" y="2591222"/>
              <a:ext cx="994182" cy="955601"/>
              <a:chOff x="5900518" y="548680"/>
              <a:chExt cx="994182" cy="955601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5919809" y="548680"/>
                <a:ext cx="955601" cy="955601"/>
              </a:xfrm>
              <a:prstGeom prst="ellipse">
                <a:avLst/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900518" y="764704"/>
                <a:ext cx="99418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schemeClr val="bg1"/>
                    </a:solidFill>
                  </a:rPr>
                  <a:t>Sql</a:t>
                </a:r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 Map</a:t>
                </a:r>
              </a:p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File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타원 33"/>
            <p:cNvSpPr/>
            <p:nvPr/>
          </p:nvSpPr>
          <p:spPr>
            <a:xfrm>
              <a:off x="8395600" y="473793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008797" y="6057225"/>
              <a:ext cx="575506" cy="575506"/>
              <a:chOff x="3996495" y="3942675"/>
              <a:chExt cx="575506" cy="575506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996495" y="3942675"/>
                <a:ext cx="575506" cy="575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032416" y="4045762"/>
                <a:ext cx="503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DB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8" name="직선 연결선 37"/>
            <p:cNvCxnSpPr/>
            <p:nvPr/>
          </p:nvCxnSpPr>
          <p:spPr>
            <a:xfrm>
              <a:off x="2712653" y="5140852"/>
              <a:ext cx="158417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4909037" y="5140852"/>
              <a:ext cx="226811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/>
            <p:cNvGrpSpPr/>
            <p:nvPr/>
          </p:nvGrpSpPr>
          <p:grpSpPr>
            <a:xfrm>
              <a:off x="4647664" y="5549197"/>
              <a:ext cx="180160" cy="433092"/>
              <a:chOff x="4211960" y="3434647"/>
              <a:chExt cx="180160" cy="433092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4211960" y="3445183"/>
                <a:ext cx="0" cy="42255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4392120" y="3434647"/>
                <a:ext cx="0" cy="42255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/>
            <p:cNvGrpSpPr/>
            <p:nvPr/>
          </p:nvGrpSpPr>
          <p:grpSpPr>
            <a:xfrm>
              <a:off x="1884700" y="4672940"/>
              <a:ext cx="935825" cy="935825"/>
              <a:chOff x="1367783" y="2558390"/>
              <a:chExt cx="935825" cy="935825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1367783" y="2558390"/>
                <a:ext cx="935825" cy="9358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512530" y="2841636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bg1"/>
                    </a:solidFill>
                  </a:rPr>
                  <a:t>입력</a:t>
                </a:r>
                <a:endParaRPr lang="en-US" altLang="ko-KR" b="1" dirty="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4414579" y="4878026"/>
              <a:ext cx="646331" cy="575506"/>
              <a:chOff x="3897662" y="2763476"/>
              <a:chExt cx="646331" cy="575506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3933074" y="2763476"/>
                <a:ext cx="575506" cy="57550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897662" y="286656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 smtClean="0">
                    <a:solidFill>
                      <a:schemeClr val="bg1"/>
                    </a:solidFill>
                  </a:rPr>
                  <a:t>매핑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꺾인 연결선 48"/>
            <p:cNvCxnSpPr/>
            <p:nvPr/>
          </p:nvCxnSpPr>
          <p:spPr>
            <a:xfrm rot="5400000" flipH="1" flipV="1">
              <a:off x="4780273" y="4063827"/>
              <a:ext cx="617569" cy="719800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그룹 49"/>
            <p:cNvGrpSpPr/>
            <p:nvPr/>
          </p:nvGrpSpPr>
          <p:grpSpPr>
            <a:xfrm>
              <a:off x="5085301" y="3652392"/>
              <a:ext cx="1015021" cy="1012427"/>
              <a:chOff x="4568384" y="1537842"/>
              <a:chExt cx="1015021" cy="101242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569681" y="1537842"/>
                <a:ext cx="1012427" cy="101242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568384" y="1720890"/>
                <a:ext cx="1015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SqlMap</a:t>
                </a:r>
                <a:endParaRPr lang="en-US" altLang="ko-KR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Config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7608843" y="5877205"/>
              <a:ext cx="164755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Map, POJO,</a:t>
              </a:r>
            </a:p>
            <a:p>
              <a:r>
                <a:rPr lang="en-US" altLang="ko-KR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Primitive type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4863864" y="6057225"/>
              <a:ext cx="575506" cy="575506"/>
              <a:chOff x="3996495" y="3942675"/>
              <a:chExt cx="575506" cy="575506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3996495" y="3942675"/>
                <a:ext cx="575506" cy="575506"/>
              </a:xfrm>
              <a:prstGeom prst="ellipse">
                <a:avLst/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032416" y="4045762"/>
                <a:ext cx="503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DB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Freeform 11"/>
            <p:cNvSpPr>
              <a:spLocks noEditPoints="1"/>
            </p:cNvSpPr>
            <p:nvPr/>
          </p:nvSpPr>
          <p:spPr bwMode="auto">
            <a:xfrm rot="7246923">
              <a:off x="6050322" y="4194406"/>
              <a:ext cx="306203" cy="440502"/>
            </a:xfrm>
            <a:custGeom>
              <a:avLst/>
              <a:gdLst>
                <a:gd name="T0" fmla="*/ 1131 w 2393"/>
                <a:gd name="T1" fmla="*/ 719 h 3444"/>
                <a:gd name="T2" fmla="*/ 1025 w 2393"/>
                <a:gd name="T3" fmla="*/ 746 h 3444"/>
                <a:gd name="T4" fmla="*/ 927 w 2393"/>
                <a:gd name="T5" fmla="*/ 797 h 3444"/>
                <a:gd name="T6" fmla="*/ 846 w 2393"/>
                <a:gd name="T7" fmla="*/ 874 h 3444"/>
                <a:gd name="T8" fmla="*/ 792 w 2393"/>
                <a:gd name="T9" fmla="*/ 976 h 3444"/>
                <a:gd name="T10" fmla="*/ 772 w 2393"/>
                <a:gd name="T11" fmla="*/ 1105 h 3444"/>
                <a:gd name="T12" fmla="*/ 772 w 2393"/>
                <a:gd name="T13" fmla="*/ 1218 h 3444"/>
                <a:gd name="T14" fmla="*/ 776 w 2393"/>
                <a:gd name="T15" fmla="*/ 1272 h 3444"/>
                <a:gd name="T16" fmla="*/ 804 w 2393"/>
                <a:gd name="T17" fmla="*/ 1353 h 3444"/>
                <a:gd name="T18" fmla="*/ 882 w 2393"/>
                <a:gd name="T19" fmla="*/ 1466 h 3444"/>
                <a:gd name="T20" fmla="*/ 977 w 2393"/>
                <a:gd name="T21" fmla="*/ 1541 h 3444"/>
                <a:gd name="T22" fmla="*/ 1082 w 2393"/>
                <a:gd name="T23" fmla="*/ 1582 h 3444"/>
                <a:gd name="T24" fmla="*/ 1190 w 2393"/>
                <a:gd name="T25" fmla="*/ 1595 h 3444"/>
                <a:gd name="T26" fmla="*/ 1342 w 2393"/>
                <a:gd name="T27" fmla="*/ 1569 h 3444"/>
                <a:gd name="T28" fmla="*/ 1471 w 2393"/>
                <a:gd name="T29" fmla="*/ 1498 h 3444"/>
                <a:gd name="T30" fmla="*/ 1570 w 2393"/>
                <a:gd name="T31" fmla="*/ 1392 h 3444"/>
                <a:gd name="T32" fmla="*/ 1629 w 2393"/>
                <a:gd name="T33" fmla="*/ 1256 h 3444"/>
                <a:gd name="T34" fmla="*/ 1638 w 2393"/>
                <a:gd name="T35" fmla="*/ 1103 h 3444"/>
                <a:gd name="T36" fmla="*/ 1598 w 2393"/>
                <a:gd name="T37" fmla="*/ 960 h 3444"/>
                <a:gd name="T38" fmla="*/ 1514 w 2393"/>
                <a:gd name="T39" fmla="*/ 842 h 3444"/>
                <a:gd name="T40" fmla="*/ 1398 w 2393"/>
                <a:gd name="T41" fmla="*/ 758 h 3444"/>
                <a:gd name="T42" fmla="*/ 1255 w 2393"/>
                <a:gd name="T43" fmla="*/ 716 h 3444"/>
                <a:gd name="T44" fmla="*/ 1237 w 2393"/>
                <a:gd name="T45" fmla="*/ 1 h 3444"/>
                <a:gd name="T46" fmla="*/ 1412 w 2393"/>
                <a:gd name="T47" fmla="*/ 22 h 3444"/>
                <a:gd name="T48" fmla="*/ 1590 w 2393"/>
                <a:gd name="T49" fmla="*/ 69 h 3444"/>
                <a:gd name="T50" fmla="*/ 1765 w 2393"/>
                <a:gd name="T51" fmla="*/ 145 h 3444"/>
                <a:gd name="T52" fmla="*/ 1932 w 2393"/>
                <a:gd name="T53" fmla="*/ 254 h 3444"/>
                <a:gd name="T54" fmla="*/ 2081 w 2393"/>
                <a:gd name="T55" fmla="*/ 397 h 3444"/>
                <a:gd name="T56" fmla="*/ 2210 w 2393"/>
                <a:gd name="T57" fmla="*/ 578 h 3444"/>
                <a:gd name="T58" fmla="*/ 2295 w 2393"/>
                <a:gd name="T59" fmla="*/ 752 h 3444"/>
                <a:gd name="T60" fmla="*/ 2336 w 2393"/>
                <a:gd name="T61" fmla="*/ 857 h 3444"/>
                <a:gd name="T62" fmla="*/ 2347 w 2393"/>
                <a:gd name="T63" fmla="*/ 887 h 3444"/>
                <a:gd name="T64" fmla="*/ 2366 w 2393"/>
                <a:gd name="T65" fmla="*/ 946 h 3444"/>
                <a:gd name="T66" fmla="*/ 2384 w 2393"/>
                <a:gd name="T67" fmla="*/ 1011 h 3444"/>
                <a:gd name="T68" fmla="*/ 2393 w 2393"/>
                <a:gd name="T69" fmla="*/ 1059 h 3444"/>
                <a:gd name="T70" fmla="*/ 2378 w 2393"/>
                <a:gd name="T71" fmla="*/ 1370 h 3444"/>
                <a:gd name="T72" fmla="*/ 2304 w 2393"/>
                <a:gd name="T73" fmla="*/ 1594 h 3444"/>
                <a:gd name="T74" fmla="*/ 2189 w 2393"/>
                <a:gd name="T75" fmla="*/ 1818 h 3444"/>
                <a:gd name="T76" fmla="*/ 2050 w 2393"/>
                <a:gd name="T77" fmla="*/ 2042 h 3444"/>
                <a:gd name="T78" fmla="*/ 1908 w 2393"/>
                <a:gd name="T79" fmla="*/ 2267 h 3444"/>
                <a:gd name="T80" fmla="*/ 1805 w 2393"/>
                <a:gd name="T81" fmla="*/ 2440 h 3444"/>
                <a:gd name="T82" fmla="*/ 1744 w 2393"/>
                <a:gd name="T83" fmla="*/ 2515 h 3444"/>
                <a:gd name="T84" fmla="*/ 1649 w 2393"/>
                <a:gd name="T85" fmla="*/ 2673 h 3444"/>
                <a:gd name="T86" fmla="*/ 1336 w 2393"/>
                <a:gd name="T87" fmla="*/ 3207 h 3444"/>
                <a:gd name="T88" fmla="*/ 1028 w 2393"/>
                <a:gd name="T89" fmla="*/ 3173 h 3444"/>
                <a:gd name="T90" fmla="*/ 525 w 2393"/>
                <a:gd name="T91" fmla="*/ 2354 h 3444"/>
                <a:gd name="T92" fmla="*/ 387 w 2393"/>
                <a:gd name="T93" fmla="*/ 2131 h 3444"/>
                <a:gd name="T94" fmla="*/ 249 w 2393"/>
                <a:gd name="T95" fmla="*/ 1905 h 3444"/>
                <a:gd name="T96" fmla="*/ 126 w 2393"/>
                <a:gd name="T97" fmla="*/ 1678 h 3444"/>
                <a:gd name="T98" fmla="*/ 36 w 2393"/>
                <a:gd name="T99" fmla="*/ 1453 h 3444"/>
                <a:gd name="T100" fmla="*/ 3 w 2393"/>
                <a:gd name="T101" fmla="*/ 1291 h 3444"/>
                <a:gd name="T102" fmla="*/ 1 w 2393"/>
                <a:gd name="T103" fmla="*/ 1244 h 3444"/>
                <a:gd name="T104" fmla="*/ 0 w 2393"/>
                <a:gd name="T105" fmla="*/ 1216 h 3444"/>
                <a:gd name="T106" fmla="*/ 28 w 2393"/>
                <a:gd name="T107" fmla="*/ 903 h 3444"/>
                <a:gd name="T108" fmla="*/ 101 w 2393"/>
                <a:gd name="T109" fmla="*/ 681 h 3444"/>
                <a:gd name="T110" fmla="*/ 210 w 2393"/>
                <a:gd name="T111" fmla="*/ 491 h 3444"/>
                <a:gd name="T112" fmla="*/ 346 w 2393"/>
                <a:gd name="T113" fmla="*/ 332 h 3444"/>
                <a:gd name="T114" fmla="*/ 504 w 2393"/>
                <a:gd name="T115" fmla="*/ 204 h 3444"/>
                <a:gd name="T116" fmla="*/ 678 w 2393"/>
                <a:gd name="T117" fmla="*/ 108 h 3444"/>
                <a:gd name="T118" fmla="*/ 863 w 2393"/>
                <a:gd name="T119" fmla="*/ 42 h 3444"/>
                <a:gd name="T120" fmla="*/ 1053 w 2393"/>
                <a:gd name="T121" fmla="*/ 6 h 3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93" h="3444">
                  <a:moveTo>
                    <a:pt x="1203" y="713"/>
                  </a:moveTo>
                  <a:lnTo>
                    <a:pt x="1168" y="714"/>
                  </a:lnTo>
                  <a:lnTo>
                    <a:pt x="1131" y="719"/>
                  </a:lnTo>
                  <a:lnTo>
                    <a:pt x="1095" y="725"/>
                  </a:lnTo>
                  <a:lnTo>
                    <a:pt x="1060" y="734"/>
                  </a:lnTo>
                  <a:lnTo>
                    <a:pt x="1025" y="746"/>
                  </a:lnTo>
                  <a:lnTo>
                    <a:pt x="990" y="760"/>
                  </a:lnTo>
                  <a:lnTo>
                    <a:pt x="958" y="778"/>
                  </a:lnTo>
                  <a:lnTo>
                    <a:pt x="927" y="797"/>
                  </a:lnTo>
                  <a:lnTo>
                    <a:pt x="898" y="820"/>
                  </a:lnTo>
                  <a:lnTo>
                    <a:pt x="871" y="845"/>
                  </a:lnTo>
                  <a:lnTo>
                    <a:pt x="846" y="874"/>
                  </a:lnTo>
                  <a:lnTo>
                    <a:pt x="825" y="905"/>
                  </a:lnTo>
                  <a:lnTo>
                    <a:pt x="807" y="939"/>
                  </a:lnTo>
                  <a:lnTo>
                    <a:pt x="792" y="976"/>
                  </a:lnTo>
                  <a:lnTo>
                    <a:pt x="781" y="1016"/>
                  </a:lnTo>
                  <a:lnTo>
                    <a:pt x="774" y="1059"/>
                  </a:lnTo>
                  <a:lnTo>
                    <a:pt x="772" y="1105"/>
                  </a:lnTo>
                  <a:lnTo>
                    <a:pt x="772" y="1200"/>
                  </a:lnTo>
                  <a:lnTo>
                    <a:pt x="772" y="1206"/>
                  </a:lnTo>
                  <a:lnTo>
                    <a:pt x="772" y="1218"/>
                  </a:lnTo>
                  <a:lnTo>
                    <a:pt x="773" y="1234"/>
                  </a:lnTo>
                  <a:lnTo>
                    <a:pt x="774" y="1253"/>
                  </a:lnTo>
                  <a:lnTo>
                    <a:pt x="776" y="1272"/>
                  </a:lnTo>
                  <a:lnTo>
                    <a:pt x="779" y="1291"/>
                  </a:lnTo>
                  <a:lnTo>
                    <a:pt x="783" y="1307"/>
                  </a:lnTo>
                  <a:lnTo>
                    <a:pt x="804" y="1353"/>
                  </a:lnTo>
                  <a:lnTo>
                    <a:pt x="827" y="1396"/>
                  </a:lnTo>
                  <a:lnTo>
                    <a:pt x="854" y="1433"/>
                  </a:lnTo>
                  <a:lnTo>
                    <a:pt x="882" y="1466"/>
                  </a:lnTo>
                  <a:lnTo>
                    <a:pt x="911" y="1494"/>
                  </a:lnTo>
                  <a:lnTo>
                    <a:pt x="943" y="1520"/>
                  </a:lnTo>
                  <a:lnTo>
                    <a:pt x="977" y="1541"/>
                  </a:lnTo>
                  <a:lnTo>
                    <a:pt x="1011" y="1558"/>
                  </a:lnTo>
                  <a:lnTo>
                    <a:pt x="1046" y="1571"/>
                  </a:lnTo>
                  <a:lnTo>
                    <a:pt x="1082" y="1582"/>
                  </a:lnTo>
                  <a:lnTo>
                    <a:pt x="1117" y="1589"/>
                  </a:lnTo>
                  <a:lnTo>
                    <a:pt x="1154" y="1594"/>
                  </a:lnTo>
                  <a:lnTo>
                    <a:pt x="1190" y="1595"/>
                  </a:lnTo>
                  <a:lnTo>
                    <a:pt x="1242" y="1593"/>
                  </a:lnTo>
                  <a:lnTo>
                    <a:pt x="1292" y="1583"/>
                  </a:lnTo>
                  <a:lnTo>
                    <a:pt x="1342" y="1569"/>
                  </a:lnTo>
                  <a:lnTo>
                    <a:pt x="1387" y="1550"/>
                  </a:lnTo>
                  <a:lnTo>
                    <a:pt x="1431" y="1527"/>
                  </a:lnTo>
                  <a:lnTo>
                    <a:pt x="1471" y="1498"/>
                  </a:lnTo>
                  <a:lnTo>
                    <a:pt x="1508" y="1467"/>
                  </a:lnTo>
                  <a:lnTo>
                    <a:pt x="1541" y="1431"/>
                  </a:lnTo>
                  <a:lnTo>
                    <a:pt x="1570" y="1392"/>
                  </a:lnTo>
                  <a:lnTo>
                    <a:pt x="1594" y="1349"/>
                  </a:lnTo>
                  <a:lnTo>
                    <a:pt x="1615" y="1304"/>
                  </a:lnTo>
                  <a:lnTo>
                    <a:pt x="1629" y="1256"/>
                  </a:lnTo>
                  <a:lnTo>
                    <a:pt x="1638" y="1206"/>
                  </a:lnTo>
                  <a:lnTo>
                    <a:pt x="1641" y="1154"/>
                  </a:lnTo>
                  <a:lnTo>
                    <a:pt x="1638" y="1103"/>
                  </a:lnTo>
                  <a:lnTo>
                    <a:pt x="1630" y="1053"/>
                  </a:lnTo>
                  <a:lnTo>
                    <a:pt x="1616" y="1005"/>
                  </a:lnTo>
                  <a:lnTo>
                    <a:pt x="1598" y="960"/>
                  </a:lnTo>
                  <a:lnTo>
                    <a:pt x="1574" y="917"/>
                  </a:lnTo>
                  <a:lnTo>
                    <a:pt x="1546" y="878"/>
                  </a:lnTo>
                  <a:lnTo>
                    <a:pt x="1514" y="842"/>
                  </a:lnTo>
                  <a:lnTo>
                    <a:pt x="1479" y="810"/>
                  </a:lnTo>
                  <a:lnTo>
                    <a:pt x="1440" y="782"/>
                  </a:lnTo>
                  <a:lnTo>
                    <a:pt x="1398" y="758"/>
                  </a:lnTo>
                  <a:lnTo>
                    <a:pt x="1353" y="739"/>
                  </a:lnTo>
                  <a:lnTo>
                    <a:pt x="1305" y="725"/>
                  </a:lnTo>
                  <a:lnTo>
                    <a:pt x="1255" y="716"/>
                  </a:lnTo>
                  <a:lnTo>
                    <a:pt x="1203" y="713"/>
                  </a:lnTo>
                  <a:close/>
                  <a:moveTo>
                    <a:pt x="1180" y="0"/>
                  </a:moveTo>
                  <a:lnTo>
                    <a:pt x="1237" y="1"/>
                  </a:lnTo>
                  <a:lnTo>
                    <a:pt x="1295" y="5"/>
                  </a:lnTo>
                  <a:lnTo>
                    <a:pt x="1353" y="12"/>
                  </a:lnTo>
                  <a:lnTo>
                    <a:pt x="1412" y="22"/>
                  </a:lnTo>
                  <a:lnTo>
                    <a:pt x="1472" y="34"/>
                  </a:lnTo>
                  <a:lnTo>
                    <a:pt x="1530" y="50"/>
                  </a:lnTo>
                  <a:lnTo>
                    <a:pt x="1590" y="69"/>
                  </a:lnTo>
                  <a:lnTo>
                    <a:pt x="1649" y="91"/>
                  </a:lnTo>
                  <a:lnTo>
                    <a:pt x="1708" y="116"/>
                  </a:lnTo>
                  <a:lnTo>
                    <a:pt x="1765" y="145"/>
                  </a:lnTo>
                  <a:lnTo>
                    <a:pt x="1822" y="178"/>
                  </a:lnTo>
                  <a:lnTo>
                    <a:pt x="1877" y="214"/>
                  </a:lnTo>
                  <a:lnTo>
                    <a:pt x="1932" y="254"/>
                  </a:lnTo>
                  <a:lnTo>
                    <a:pt x="1983" y="297"/>
                  </a:lnTo>
                  <a:lnTo>
                    <a:pt x="2033" y="345"/>
                  </a:lnTo>
                  <a:lnTo>
                    <a:pt x="2081" y="397"/>
                  </a:lnTo>
                  <a:lnTo>
                    <a:pt x="2127" y="453"/>
                  </a:lnTo>
                  <a:lnTo>
                    <a:pt x="2170" y="513"/>
                  </a:lnTo>
                  <a:lnTo>
                    <a:pt x="2210" y="578"/>
                  </a:lnTo>
                  <a:lnTo>
                    <a:pt x="2247" y="647"/>
                  </a:lnTo>
                  <a:lnTo>
                    <a:pt x="2281" y="720"/>
                  </a:lnTo>
                  <a:lnTo>
                    <a:pt x="2295" y="752"/>
                  </a:lnTo>
                  <a:lnTo>
                    <a:pt x="2311" y="787"/>
                  </a:lnTo>
                  <a:lnTo>
                    <a:pt x="2324" y="822"/>
                  </a:lnTo>
                  <a:lnTo>
                    <a:pt x="2336" y="857"/>
                  </a:lnTo>
                  <a:lnTo>
                    <a:pt x="2338" y="862"/>
                  </a:lnTo>
                  <a:lnTo>
                    <a:pt x="2342" y="873"/>
                  </a:lnTo>
                  <a:lnTo>
                    <a:pt x="2347" y="887"/>
                  </a:lnTo>
                  <a:lnTo>
                    <a:pt x="2352" y="905"/>
                  </a:lnTo>
                  <a:lnTo>
                    <a:pt x="2359" y="924"/>
                  </a:lnTo>
                  <a:lnTo>
                    <a:pt x="2366" y="946"/>
                  </a:lnTo>
                  <a:lnTo>
                    <a:pt x="2373" y="968"/>
                  </a:lnTo>
                  <a:lnTo>
                    <a:pt x="2379" y="990"/>
                  </a:lnTo>
                  <a:lnTo>
                    <a:pt x="2384" y="1011"/>
                  </a:lnTo>
                  <a:lnTo>
                    <a:pt x="2389" y="1031"/>
                  </a:lnTo>
                  <a:lnTo>
                    <a:pt x="2392" y="1047"/>
                  </a:lnTo>
                  <a:lnTo>
                    <a:pt x="2393" y="1059"/>
                  </a:lnTo>
                  <a:lnTo>
                    <a:pt x="2393" y="1221"/>
                  </a:lnTo>
                  <a:lnTo>
                    <a:pt x="2389" y="1295"/>
                  </a:lnTo>
                  <a:lnTo>
                    <a:pt x="2378" y="1370"/>
                  </a:lnTo>
                  <a:lnTo>
                    <a:pt x="2359" y="1444"/>
                  </a:lnTo>
                  <a:lnTo>
                    <a:pt x="2334" y="1518"/>
                  </a:lnTo>
                  <a:lnTo>
                    <a:pt x="2304" y="1594"/>
                  </a:lnTo>
                  <a:lnTo>
                    <a:pt x="2270" y="1668"/>
                  </a:lnTo>
                  <a:lnTo>
                    <a:pt x="2231" y="1743"/>
                  </a:lnTo>
                  <a:lnTo>
                    <a:pt x="2189" y="1818"/>
                  </a:lnTo>
                  <a:lnTo>
                    <a:pt x="2144" y="1892"/>
                  </a:lnTo>
                  <a:lnTo>
                    <a:pt x="2098" y="1967"/>
                  </a:lnTo>
                  <a:lnTo>
                    <a:pt x="2050" y="2042"/>
                  </a:lnTo>
                  <a:lnTo>
                    <a:pt x="2002" y="2116"/>
                  </a:lnTo>
                  <a:lnTo>
                    <a:pt x="1955" y="2191"/>
                  </a:lnTo>
                  <a:lnTo>
                    <a:pt x="1908" y="2267"/>
                  </a:lnTo>
                  <a:lnTo>
                    <a:pt x="1863" y="2341"/>
                  </a:lnTo>
                  <a:lnTo>
                    <a:pt x="1821" y="2416"/>
                  </a:lnTo>
                  <a:lnTo>
                    <a:pt x="1805" y="2440"/>
                  </a:lnTo>
                  <a:lnTo>
                    <a:pt x="1786" y="2465"/>
                  </a:lnTo>
                  <a:lnTo>
                    <a:pt x="1764" y="2490"/>
                  </a:lnTo>
                  <a:lnTo>
                    <a:pt x="1744" y="2515"/>
                  </a:lnTo>
                  <a:lnTo>
                    <a:pt x="1727" y="2541"/>
                  </a:lnTo>
                  <a:lnTo>
                    <a:pt x="1688" y="2606"/>
                  </a:lnTo>
                  <a:lnTo>
                    <a:pt x="1649" y="2673"/>
                  </a:lnTo>
                  <a:lnTo>
                    <a:pt x="1610" y="2740"/>
                  </a:lnTo>
                  <a:lnTo>
                    <a:pt x="1474" y="2972"/>
                  </a:lnTo>
                  <a:lnTo>
                    <a:pt x="1336" y="3207"/>
                  </a:lnTo>
                  <a:lnTo>
                    <a:pt x="1197" y="3444"/>
                  </a:lnTo>
                  <a:lnTo>
                    <a:pt x="1197" y="3444"/>
                  </a:lnTo>
                  <a:lnTo>
                    <a:pt x="1028" y="3173"/>
                  </a:lnTo>
                  <a:lnTo>
                    <a:pt x="858" y="2902"/>
                  </a:lnTo>
                  <a:lnTo>
                    <a:pt x="691" y="2629"/>
                  </a:lnTo>
                  <a:lnTo>
                    <a:pt x="525" y="2354"/>
                  </a:lnTo>
                  <a:lnTo>
                    <a:pt x="480" y="2280"/>
                  </a:lnTo>
                  <a:lnTo>
                    <a:pt x="434" y="2206"/>
                  </a:lnTo>
                  <a:lnTo>
                    <a:pt x="387" y="2131"/>
                  </a:lnTo>
                  <a:lnTo>
                    <a:pt x="340" y="2056"/>
                  </a:lnTo>
                  <a:lnTo>
                    <a:pt x="293" y="1981"/>
                  </a:lnTo>
                  <a:lnTo>
                    <a:pt x="249" y="1905"/>
                  </a:lnTo>
                  <a:lnTo>
                    <a:pt x="205" y="1830"/>
                  </a:lnTo>
                  <a:lnTo>
                    <a:pt x="163" y="1753"/>
                  </a:lnTo>
                  <a:lnTo>
                    <a:pt x="126" y="1678"/>
                  </a:lnTo>
                  <a:lnTo>
                    <a:pt x="92" y="1602"/>
                  </a:lnTo>
                  <a:lnTo>
                    <a:pt x="62" y="1527"/>
                  </a:lnTo>
                  <a:lnTo>
                    <a:pt x="36" y="1453"/>
                  </a:lnTo>
                  <a:lnTo>
                    <a:pt x="18" y="1378"/>
                  </a:lnTo>
                  <a:lnTo>
                    <a:pt x="5" y="1305"/>
                  </a:lnTo>
                  <a:lnTo>
                    <a:pt x="3" y="1291"/>
                  </a:lnTo>
                  <a:lnTo>
                    <a:pt x="2" y="1276"/>
                  </a:lnTo>
                  <a:lnTo>
                    <a:pt x="2" y="1259"/>
                  </a:lnTo>
                  <a:lnTo>
                    <a:pt x="1" y="1244"/>
                  </a:lnTo>
                  <a:lnTo>
                    <a:pt x="0" y="1231"/>
                  </a:lnTo>
                  <a:lnTo>
                    <a:pt x="0" y="1221"/>
                  </a:lnTo>
                  <a:lnTo>
                    <a:pt x="0" y="1216"/>
                  </a:lnTo>
                  <a:lnTo>
                    <a:pt x="0" y="1069"/>
                  </a:lnTo>
                  <a:lnTo>
                    <a:pt x="12" y="984"/>
                  </a:lnTo>
                  <a:lnTo>
                    <a:pt x="28" y="903"/>
                  </a:lnTo>
                  <a:lnTo>
                    <a:pt x="48" y="825"/>
                  </a:lnTo>
                  <a:lnTo>
                    <a:pt x="74" y="751"/>
                  </a:lnTo>
                  <a:lnTo>
                    <a:pt x="101" y="681"/>
                  </a:lnTo>
                  <a:lnTo>
                    <a:pt x="134" y="614"/>
                  </a:lnTo>
                  <a:lnTo>
                    <a:pt x="171" y="551"/>
                  </a:lnTo>
                  <a:lnTo>
                    <a:pt x="210" y="491"/>
                  </a:lnTo>
                  <a:lnTo>
                    <a:pt x="252" y="435"/>
                  </a:lnTo>
                  <a:lnTo>
                    <a:pt x="298" y="382"/>
                  </a:lnTo>
                  <a:lnTo>
                    <a:pt x="346" y="332"/>
                  </a:lnTo>
                  <a:lnTo>
                    <a:pt x="396" y="286"/>
                  </a:lnTo>
                  <a:lnTo>
                    <a:pt x="449" y="243"/>
                  </a:lnTo>
                  <a:lnTo>
                    <a:pt x="504" y="204"/>
                  </a:lnTo>
                  <a:lnTo>
                    <a:pt x="560" y="169"/>
                  </a:lnTo>
                  <a:lnTo>
                    <a:pt x="618" y="137"/>
                  </a:lnTo>
                  <a:lnTo>
                    <a:pt x="678" y="108"/>
                  </a:lnTo>
                  <a:lnTo>
                    <a:pt x="739" y="83"/>
                  </a:lnTo>
                  <a:lnTo>
                    <a:pt x="800" y="60"/>
                  </a:lnTo>
                  <a:lnTo>
                    <a:pt x="863" y="42"/>
                  </a:lnTo>
                  <a:lnTo>
                    <a:pt x="926" y="26"/>
                  </a:lnTo>
                  <a:lnTo>
                    <a:pt x="990" y="15"/>
                  </a:lnTo>
                  <a:lnTo>
                    <a:pt x="1053" y="6"/>
                  </a:lnTo>
                  <a:lnTo>
                    <a:pt x="1117" y="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tx2">
                <a:lumMod val="75000"/>
                <a:alpha val="83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385061" y="4277199"/>
              <a:ext cx="309634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PROPERTIES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FILE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 rot="7246923">
              <a:off x="5372602" y="6265550"/>
              <a:ext cx="361130" cy="519520"/>
            </a:xfrm>
            <a:custGeom>
              <a:avLst/>
              <a:gdLst>
                <a:gd name="T0" fmla="*/ 1131 w 2393"/>
                <a:gd name="T1" fmla="*/ 719 h 3444"/>
                <a:gd name="T2" fmla="*/ 1025 w 2393"/>
                <a:gd name="T3" fmla="*/ 746 h 3444"/>
                <a:gd name="T4" fmla="*/ 927 w 2393"/>
                <a:gd name="T5" fmla="*/ 797 h 3444"/>
                <a:gd name="T6" fmla="*/ 846 w 2393"/>
                <a:gd name="T7" fmla="*/ 874 h 3444"/>
                <a:gd name="T8" fmla="*/ 792 w 2393"/>
                <a:gd name="T9" fmla="*/ 976 h 3444"/>
                <a:gd name="T10" fmla="*/ 772 w 2393"/>
                <a:gd name="T11" fmla="*/ 1105 h 3444"/>
                <a:gd name="T12" fmla="*/ 772 w 2393"/>
                <a:gd name="T13" fmla="*/ 1218 h 3444"/>
                <a:gd name="T14" fmla="*/ 776 w 2393"/>
                <a:gd name="T15" fmla="*/ 1272 h 3444"/>
                <a:gd name="T16" fmla="*/ 804 w 2393"/>
                <a:gd name="T17" fmla="*/ 1353 h 3444"/>
                <a:gd name="T18" fmla="*/ 882 w 2393"/>
                <a:gd name="T19" fmla="*/ 1466 h 3444"/>
                <a:gd name="T20" fmla="*/ 977 w 2393"/>
                <a:gd name="T21" fmla="*/ 1541 h 3444"/>
                <a:gd name="T22" fmla="*/ 1082 w 2393"/>
                <a:gd name="T23" fmla="*/ 1582 h 3444"/>
                <a:gd name="T24" fmla="*/ 1190 w 2393"/>
                <a:gd name="T25" fmla="*/ 1595 h 3444"/>
                <a:gd name="T26" fmla="*/ 1342 w 2393"/>
                <a:gd name="T27" fmla="*/ 1569 h 3444"/>
                <a:gd name="T28" fmla="*/ 1471 w 2393"/>
                <a:gd name="T29" fmla="*/ 1498 h 3444"/>
                <a:gd name="T30" fmla="*/ 1570 w 2393"/>
                <a:gd name="T31" fmla="*/ 1392 h 3444"/>
                <a:gd name="T32" fmla="*/ 1629 w 2393"/>
                <a:gd name="T33" fmla="*/ 1256 h 3444"/>
                <a:gd name="T34" fmla="*/ 1638 w 2393"/>
                <a:gd name="T35" fmla="*/ 1103 h 3444"/>
                <a:gd name="T36" fmla="*/ 1598 w 2393"/>
                <a:gd name="T37" fmla="*/ 960 h 3444"/>
                <a:gd name="T38" fmla="*/ 1514 w 2393"/>
                <a:gd name="T39" fmla="*/ 842 h 3444"/>
                <a:gd name="T40" fmla="*/ 1398 w 2393"/>
                <a:gd name="T41" fmla="*/ 758 h 3444"/>
                <a:gd name="T42" fmla="*/ 1255 w 2393"/>
                <a:gd name="T43" fmla="*/ 716 h 3444"/>
                <a:gd name="T44" fmla="*/ 1237 w 2393"/>
                <a:gd name="T45" fmla="*/ 1 h 3444"/>
                <a:gd name="T46" fmla="*/ 1412 w 2393"/>
                <a:gd name="T47" fmla="*/ 22 h 3444"/>
                <a:gd name="T48" fmla="*/ 1590 w 2393"/>
                <a:gd name="T49" fmla="*/ 69 h 3444"/>
                <a:gd name="T50" fmla="*/ 1765 w 2393"/>
                <a:gd name="T51" fmla="*/ 145 h 3444"/>
                <a:gd name="T52" fmla="*/ 1932 w 2393"/>
                <a:gd name="T53" fmla="*/ 254 h 3444"/>
                <a:gd name="T54" fmla="*/ 2081 w 2393"/>
                <a:gd name="T55" fmla="*/ 397 h 3444"/>
                <a:gd name="T56" fmla="*/ 2210 w 2393"/>
                <a:gd name="T57" fmla="*/ 578 h 3444"/>
                <a:gd name="T58" fmla="*/ 2295 w 2393"/>
                <a:gd name="T59" fmla="*/ 752 h 3444"/>
                <a:gd name="T60" fmla="*/ 2336 w 2393"/>
                <a:gd name="T61" fmla="*/ 857 h 3444"/>
                <a:gd name="T62" fmla="*/ 2347 w 2393"/>
                <a:gd name="T63" fmla="*/ 887 h 3444"/>
                <a:gd name="T64" fmla="*/ 2366 w 2393"/>
                <a:gd name="T65" fmla="*/ 946 h 3444"/>
                <a:gd name="T66" fmla="*/ 2384 w 2393"/>
                <a:gd name="T67" fmla="*/ 1011 h 3444"/>
                <a:gd name="T68" fmla="*/ 2393 w 2393"/>
                <a:gd name="T69" fmla="*/ 1059 h 3444"/>
                <a:gd name="T70" fmla="*/ 2378 w 2393"/>
                <a:gd name="T71" fmla="*/ 1370 h 3444"/>
                <a:gd name="T72" fmla="*/ 2304 w 2393"/>
                <a:gd name="T73" fmla="*/ 1594 h 3444"/>
                <a:gd name="T74" fmla="*/ 2189 w 2393"/>
                <a:gd name="T75" fmla="*/ 1818 h 3444"/>
                <a:gd name="T76" fmla="*/ 2050 w 2393"/>
                <a:gd name="T77" fmla="*/ 2042 h 3444"/>
                <a:gd name="T78" fmla="*/ 1908 w 2393"/>
                <a:gd name="T79" fmla="*/ 2267 h 3444"/>
                <a:gd name="T80" fmla="*/ 1805 w 2393"/>
                <a:gd name="T81" fmla="*/ 2440 h 3444"/>
                <a:gd name="T82" fmla="*/ 1744 w 2393"/>
                <a:gd name="T83" fmla="*/ 2515 h 3444"/>
                <a:gd name="T84" fmla="*/ 1649 w 2393"/>
                <a:gd name="T85" fmla="*/ 2673 h 3444"/>
                <a:gd name="T86" fmla="*/ 1336 w 2393"/>
                <a:gd name="T87" fmla="*/ 3207 h 3444"/>
                <a:gd name="T88" fmla="*/ 1028 w 2393"/>
                <a:gd name="T89" fmla="*/ 3173 h 3444"/>
                <a:gd name="T90" fmla="*/ 525 w 2393"/>
                <a:gd name="T91" fmla="*/ 2354 h 3444"/>
                <a:gd name="T92" fmla="*/ 387 w 2393"/>
                <a:gd name="T93" fmla="*/ 2131 h 3444"/>
                <a:gd name="T94" fmla="*/ 249 w 2393"/>
                <a:gd name="T95" fmla="*/ 1905 h 3444"/>
                <a:gd name="T96" fmla="*/ 126 w 2393"/>
                <a:gd name="T97" fmla="*/ 1678 h 3444"/>
                <a:gd name="T98" fmla="*/ 36 w 2393"/>
                <a:gd name="T99" fmla="*/ 1453 h 3444"/>
                <a:gd name="T100" fmla="*/ 3 w 2393"/>
                <a:gd name="T101" fmla="*/ 1291 h 3444"/>
                <a:gd name="T102" fmla="*/ 1 w 2393"/>
                <a:gd name="T103" fmla="*/ 1244 h 3444"/>
                <a:gd name="T104" fmla="*/ 0 w 2393"/>
                <a:gd name="T105" fmla="*/ 1216 h 3444"/>
                <a:gd name="T106" fmla="*/ 28 w 2393"/>
                <a:gd name="T107" fmla="*/ 903 h 3444"/>
                <a:gd name="T108" fmla="*/ 101 w 2393"/>
                <a:gd name="T109" fmla="*/ 681 h 3444"/>
                <a:gd name="T110" fmla="*/ 210 w 2393"/>
                <a:gd name="T111" fmla="*/ 491 h 3444"/>
                <a:gd name="T112" fmla="*/ 346 w 2393"/>
                <a:gd name="T113" fmla="*/ 332 h 3444"/>
                <a:gd name="T114" fmla="*/ 504 w 2393"/>
                <a:gd name="T115" fmla="*/ 204 h 3444"/>
                <a:gd name="T116" fmla="*/ 678 w 2393"/>
                <a:gd name="T117" fmla="*/ 108 h 3444"/>
                <a:gd name="T118" fmla="*/ 863 w 2393"/>
                <a:gd name="T119" fmla="*/ 42 h 3444"/>
                <a:gd name="T120" fmla="*/ 1053 w 2393"/>
                <a:gd name="T121" fmla="*/ 6 h 3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93" h="3444">
                  <a:moveTo>
                    <a:pt x="1203" y="713"/>
                  </a:moveTo>
                  <a:lnTo>
                    <a:pt x="1168" y="714"/>
                  </a:lnTo>
                  <a:lnTo>
                    <a:pt x="1131" y="719"/>
                  </a:lnTo>
                  <a:lnTo>
                    <a:pt x="1095" y="725"/>
                  </a:lnTo>
                  <a:lnTo>
                    <a:pt x="1060" y="734"/>
                  </a:lnTo>
                  <a:lnTo>
                    <a:pt x="1025" y="746"/>
                  </a:lnTo>
                  <a:lnTo>
                    <a:pt x="990" y="760"/>
                  </a:lnTo>
                  <a:lnTo>
                    <a:pt x="958" y="778"/>
                  </a:lnTo>
                  <a:lnTo>
                    <a:pt x="927" y="797"/>
                  </a:lnTo>
                  <a:lnTo>
                    <a:pt x="898" y="820"/>
                  </a:lnTo>
                  <a:lnTo>
                    <a:pt x="871" y="845"/>
                  </a:lnTo>
                  <a:lnTo>
                    <a:pt x="846" y="874"/>
                  </a:lnTo>
                  <a:lnTo>
                    <a:pt x="825" y="905"/>
                  </a:lnTo>
                  <a:lnTo>
                    <a:pt x="807" y="939"/>
                  </a:lnTo>
                  <a:lnTo>
                    <a:pt x="792" y="976"/>
                  </a:lnTo>
                  <a:lnTo>
                    <a:pt x="781" y="1016"/>
                  </a:lnTo>
                  <a:lnTo>
                    <a:pt x="774" y="1059"/>
                  </a:lnTo>
                  <a:lnTo>
                    <a:pt x="772" y="1105"/>
                  </a:lnTo>
                  <a:lnTo>
                    <a:pt x="772" y="1200"/>
                  </a:lnTo>
                  <a:lnTo>
                    <a:pt x="772" y="1206"/>
                  </a:lnTo>
                  <a:lnTo>
                    <a:pt x="772" y="1218"/>
                  </a:lnTo>
                  <a:lnTo>
                    <a:pt x="773" y="1234"/>
                  </a:lnTo>
                  <a:lnTo>
                    <a:pt x="774" y="1253"/>
                  </a:lnTo>
                  <a:lnTo>
                    <a:pt x="776" y="1272"/>
                  </a:lnTo>
                  <a:lnTo>
                    <a:pt x="779" y="1291"/>
                  </a:lnTo>
                  <a:lnTo>
                    <a:pt x="783" y="1307"/>
                  </a:lnTo>
                  <a:lnTo>
                    <a:pt x="804" y="1353"/>
                  </a:lnTo>
                  <a:lnTo>
                    <a:pt x="827" y="1396"/>
                  </a:lnTo>
                  <a:lnTo>
                    <a:pt x="854" y="1433"/>
                  </a:lnTo>
                  <a:lnTo>
                    <a:pt x="882" y="1466"/>
                  </a:lnTo>
                  <a:lnTo>
                    <a:pt x="911" y="1494"/>
                  </a:lnTo>
                  <a:lnTo>
                    <a:pt x="943" y="1520"/>
                  </a:lnTo>
                  <a:lnTo>
                    <a:pt x="977" y="1541"/>
                  </a:lnTo>
                  <a:lnTo>
                    <a:pt x="1011" y="1558"/>
                  </a:lnTo>
                  <a:lnTo>
                    <a:pt x="1046" y="1571"/>
                  </a:lnTo>
                  <a:lnTo>
                    <a:pt x="1082" y="1582"/>
                  </a:lnTo>
                  <a:lnTo>
                    <a:pt x="1117" y="1589"/>
                  </a:lnTo>
                  <a:lnTo>
                    <a:pt x="1154" y="1594"/>
                  </a:lnTo>
                  <a:lnTo>
                    <a:pt x="1190" y="1595"/>
                  </a:lnTo>
                  <a:lnTo>
                    <a:pt x="1242" y="1593"/>
                  </a:lnTo>
                  <a:lnTo>
                    <a:pt x="1292" y="1583"/>
                  </a:lnTo>
                  <a:lnTo>
                    <a:pt x="1342" y="1569"/>
                  </a:lnTo>
                  <a:lnTo>
                    <a:pt x="1387" y="1550"/>
                  </a:lnTo>
                  <a:lnTo>
                    <a:pt x="1431" y="1527"/>
                  </a:lnTo>
                  <a:lnTo>
                    <a:pt x="1471" y="1498"/>
                  </a:lnTo>
                  <a:lnTo>
                    <a:pt x="1508" y="1467"/>
                  </a:lnTo>
                  <a:lnTo>
                    <a:pt x="1541" y="1431"/>
                  </a:lnTo>
                  <a:lnTo>
                    <a:pt x="1570" y="1392"/>
                  </a:lnTo>
                  <a:lnTo>
                    <a:pt x="1594" y="1349"/>
                  </a:lnTo>
                  <a:lnTo>
                    <a:pt x="1615" y="1304"/>
                  </a:lnTo>
                  <a:lnTo>
                    <a:pt x="1629" y="1256"/>
                  </a:lnTo>
                  <a:lnTo>
                    <a:pt x="1638" y="1206"/>
                  </a:lnTo>
                  <a:lnTo>
                    <a:pt x="1641" y="1154"/>
                  </a:lnTo>
                  <a:lnTo>
                    <a:pt x="1638" y="1103"/>
                  </a:lnTo>
                  <a:lnTo>
                    <a:pt x="1630" y="1053"/>
                  </a:lnTo>
                  <a:lnTo>
                    <a:pt x="1616" y="1005"/>
                  </a:lnTo>
                  <a:lnTo>
                    <a:pt x="1598" y="960"/>
                  </a:lnTo>
                  <a:lnTo>
                    <a:pt x="1574" y="917"/>
                  </a:lnTo>
                  <a:lnTo>
                    <a:pt x="1546" y="878"/>
                  </a:lnTo>
                  <a:lnTo>
                    <a:pt x="1514" y="842"/>
                  </a:lnTo>
                  <a:lnTo>
                    <a:pt x="1479" y="810"/>
                  </a:lnTo>
                  <a:lnTo>
                    <a:pt x="1440" y="782"/>
                  </a:lnTo>
                  <a:lnTo>
                    <a:pt x="1398" y="758"/>
                  </a:lnTo>
                  <a:lnTo>
                    <a:pt x="1353" y="739"/>
                  </a:lnTo>
                  <a:lnTo>
                    <a:pt x="1305" y="725"/>
                  </a:lnTo>
                  <a:lnTo>
                    <a:pt x="1255" y="716"/>
                  </a:lnTo>
                  <a:lnTo>
                    <a:pt x="1203" y="713"/>
                  </a:lnTo>
                  <a:close/>
                  <a:moveTo>
                    <a:pt x="1180" y="0"/>
                  </a:moveTo>
                  <a:lnTo>
                    <a:pt x="1237" y="1"/>
                  </a:lnTo>
                  <a:lnTo>
                    <a:pt x="1295" y="5"/>
                  </a:lnTo>
                  <a:lnTo>
                    <a:pt x="1353" y="12"/>
                  </a:lnTo>
                  <a:lnTo>
                    <a:pt x="1412" y="22"/>
                  </a:lnTo>
                  <a:lnTo>
                    <a:pt x="1472" y="34"/>
                  </a:lnTo>
                  <a:lnTo>
                    <a:pt x="1530" y="50"/>
                  </a:lnTo>
                  <a:lnTo>
                    <a:pt x="1590" y="69"/>
                  </a:lnTo>
                  <a:lnTo>
                    <a:pt x="1649" y="91"/>
                  </a:lnTo>
                  <a:lnTo>
                    <a:pt x="1708" y="116"/>
                  </a:lnTo>
                  <a:lnTo>
                    <a:pt x="1765" y="145"/>
                  </a:lnTo>
                  <a:lnTo>
                    <a:pt x="1822" y="178"/>
                  </a:lnTo>
                  <a:lnTo>
                    <a:pt x="1877" y="214"/>
                  </a:lnTo>
                  <a:lnTo>
                    <a:pt x="1932" y="254"/>
                  </a:lnTo>
                  <a:lnTo>
                    <a:pt x="1983" y="297"/>
                  </a:lnTo>
                  <a:lnTo>
                    <a:pt x="2033" y="345"/>
                  </a:lnTo>
                  <a:lnTo>
                    <a:pt x="2081" y="397"/>
                  </a:lnTo>
                  <a:lnTo>
                    <a:pt x="2127" y="453"/>
                  </a:lnTo>
                  <a:lnTo>
                    <a:pt x="2170" y="513"/>
                  </a:lnTo>
                  <a:lnTo>
                    <a:pt x="2210" y="578"/>
                  </a:lnTo>
                  <a:lnTo>
                    <a:pt x="2247" y="647"/>
                  </a:lnTo>
                  <a:lnTo>
                    <a:pt x="2281" y="720"/>
                  </a:lnTo>
                  <a:lnTo>
                    <a:pt x="2295" y="752"/>
                  </a:lnTo>
                  <a:lnTo>
                    <a:pt x="2311" y="787"/>
                  </a:lnTo>
                  <a:lnTo>
                    <a:pt x="2324" y="822"/>
                  </a:lnTo>
                  <a:lnTo>
                    <a:pt x="2336" y="857"/>
                  </a:lnTo>
                  <a:lnTo>
                    <a:pt x="2338" y="862"/>
                  </a:lnTo>
                  <a:lnTo>
                    <a:pt x="2342" y="873"/>
                  </a:lnTo>
                  <a:lnTo>
                    <a:pt x="2347" y="887"/>
                  </a:lnTo>
                  <a:lnTo>
                    <a:pt x="2352" y="905"/>
                  </a:lnTo>
                  <a:lnTo>
                    <a:pt x="2359" y="924"/>
                  </a:lnTo>
                  <a:lnTo>
                    <a:pt x="2366" y="946"/>
                  </a:lnTo>
                  <a:lnTo>
                    <a:pt x="2373" y="968"/>
                  </a:lnTo>
                  <a:lnTo>
                    <a:pt x="2379" y="990"/>
                  </a:lnTo>
                  <a:lnTo>
                    <a:pt x="2384" y="1011"/>
                  </a:lnTo>
                  <a:lnTo>
                    <a:pt x="2389" y="1031"/>
                  </a:lnTo>
                  <a:lnTo>
                    <a:pt x="2392" y="1047"/>
                  </a:lnTo>
                  <a:lnTo>
                    <a:pt x="2393" y="1059"/>
                  </a:lnTo>
                  <a:lnTo>
                    <a:pt x="2393" y="1221"/>
                  </a:lnTo>
                  <a:lnTo>
                    <a:pt x="2389" y="1295"/>
                  </a:lnTo>
                  <a:lnTo>
                    <a:pt x="2378" y="1370"/>
                  </a:lnTo>
                  <a:lnTo>
                    <a:pt x="2359" y="1444"/>
                  </a:lnTo>
                  <a:lnTo>
                    <a:pt x="2334" y="1518"/>
                  </a:lnTo>
                  <a:lnTo>
                    <a:pt x="2304" y="1594"/>
                  </a:lnTo>
                  <a:lnTo>
                    <a:pt x="2270" y="1668"/>
                  </a:lnTo>
                  <a:lnTo>
                    <a:pt x="2231" y="1743"/>
                  </a:lnTo>
                  <a:lnTo>
                    <a:pt x="2189" y="1818"/>
                  </a:lnTo>
                  <a:lnTo>
                    <a:pt x="2144" y="1892"/>
                  </a:lnTo>
                  <a:lnTo>
                    <a:pt x="2098" y="1967"/>
                  </a:lnTo>
                  <a:lnTo>
                    <a:pt x="2050" y="2042"/>
                  </a:lnTo>
                  <a:lnTo>
                    <a:pt x="2002" y="2116"/>
                  </a:lnTo>
                  <a:lnTo>
                    <a:pt x="1955" y="2191"/>
                  </a:lnTo>
                  <a:lnTo>
                    <a:pt x="1908" y="2267"/>
                  </a:lnTo>
                  <a:lnTo>
                    <a:pt x="1863" y="2341"/>
                  </a:lnTo>
                  <a:lnTo>
                    <a:pt x="1821" y="2416"/>
                  </a:lnTo>
                  <a:lnTo>
                    <a:pt x="1805" y="2440"/>
                  </a:lnTo>
                  <a:lnTo>
                    <a:pt x="1786" y="2465"/>
                  </a:lnTo>
                  <a:lnTo>
                    <a:pt x="1764" y="2490"/>
                  </a:lnTo>
                  <a:lnTo>
                    <a:pt x="1744" y="2515"/>
                  </a:lnTo>
                  <a:lnTo>
                    <a:pt x="1727" y="2541"/>
                  </a:lnTo>
                  <a:lnTo>
                    <a:pt x="1688" y="2606"/>
                  </a:lnTo>
                  <a:lnTo>
                    <a:pt x="1649" y="2673"/>
                  </a:lnTo>
                  <a:lnTo>
                    <a:pt x="1610" y="2740"/>
                  </a:lnTo>
                  <a:lnTo>
                    <a:pt x="1474" y="2972"/>
                  </a:lnTo>
                  <a:lnTo>
                    <a:pt x="1336" y="3207"/>
                  </a:lnTo>
                  <a:lnTo>
                    <a:pt x="1197" y="3444"/>
                  </a:lnTo>
                  <a:lnTo>
                    <a:pt x="1197" y="3444"/>
                  </a:lnTo>
                  <a:lnTo>
                    <a:pt x="1028" y="3173"/>
                  </a:lnTo>
                  <a:lnTo>
                    <a:pt x="858" y="2902"/>
                  </a:lnTo>
                  <a:lnTo>
                    <a:pt x="691" y="2629"/>
                  </a:lnTo>
                  <a:lnTo>
                    <a:pt x="525" y="2354"/>
                  </a:lnTo>
                  <a:lnTo>
                    <a:pt x="480" y="2280"/>
                  </a:lnTo>
                  <a:lnTo>
                    <a:pt x="434" y="2206"/>
                  </a:lnTo>
                  <a:lnTo>
                    <a:pt x="387" y="2131"/>
                  </a:lnTo>
                  <a:lnTo>
                    <a:pt x="340" y="2056"/>
                  </a:lnTo>
                  <a:lnTo>
                    <a:pt x="293" y="1981"/>
                  </a:lnTo>
                  <a:lnTo>
                    <a:pt x="249" y="1905"/>
                  </a:lnTo>
                  <a:lnTo>
                    <a:pt x="205" y="1830"/>
                  </a:lnTo>
                  <a:lnTo>
                    <a:pt x="163" y="1753"/>
                  </a:lnTo>
                  <a:lnTo>
                    <a:pt x="126" y="1678"/>
                  </a:lnTo>
                  <a:lnTo>
                    <a:pt x="92" y="1602"/>
                  </a:lnTo>
                  <a:lnTo>
                    <a:pt x="62" y="1527"/>
                  </a:lnTo>
                  <a:lnTo>
                    <a:pt x="36" y="1453"/>
                  </a:lnTo>
                  <a:lnTo>
                    <a:pt x="18" y="1378"/>
                  </a:lnTo>
                  <a:lnTo>
                    <a:pt x="5" y="1305"/>
                  </a:lnTo>
                  <a:lnTo>
                    <a:pt x="3" y="1291"/>
                  </a:lnTo>
                  <a:lnTo>
                    <a:pt x="2" y="1276"/>
                  </a:lnTo>
                  <a:lnTo>
                    <a:pt x="2" y="1259"/>
                  </a:lnTo>
                  <a:lnTo>
                    <a:pt x="1" y="1244"/>
                  </a:lnTo>
                  <a:lnTo>
                    <a:pt x="0" y="1231"/>
                  </a:lnTo>
                  <a:lnTo>
                    <a:pt x="0" y="1221"/>
                  </a:lnTo>
                  <a:lnTo>
                    <a:pt x="0" y="1216"/>
                  </a:lnTo>
                  <a:lnTo>
                    <a:pt x="0" y="1069"/>
                  </a:lnTo>
                  <a:lnTo>
                    <a:pt x="12" y="984"/>
                  </a:lnTo>
                  <a:lnTo>
                    <a:pt x="28" y="903"/>
                  </a:lnTo>
                  <a:lnTo>
                    <a:pt x="48" y="825"/>
                  </a:lnTo>
                  <a:lnTo>
                    <a:pt x="74" y="751"/>
                  </a:lnTo>
                  <a:lnTo>
                    <a:pt x="101" y="681"/>
                  </a:lnTo>
                  <a:lnTo>
                    <a:pt x="134" y="614"/>
                  </a:lnTo>
                  <a:lnTo>
                    <a:pt x="171" y="551"/>
                  </a:lnTo>
                  <a:lnTo>
                    <a:pt x="210" y="491"/>
                  </a:lnTo>
                  <a:lnTo>
                    <a:pt x="252" y="435"/>
                  </a:lnTo>
                  <a:lnTo>
                    <a:pt x="298" y="382"/>
                  </a:lnTo>
                  <a:lnTo>
                    <a:pt x="346" y="332"/>
                  </a:lnTo>
                  <a:lnTo>
                    <a:pt x="396" y="286"/>
                  </a:lnTo>
                  <a:lnTo>
                    <a:pt x="449" y="243"/>
                  </a:lnTo>
                  <a:lnTo>
                    <a:pt x="504" y="204"/>
                  </a:lnTo>
                  <a:lnTo>
                    <a:pt x="560" y="169"/>
                  </a:lnTo>
                  <a:lnTo>
                    <a:pt x="618" y="137"/>
                  </a:lnTo>
                  <a:lnTo>
                    <a:pt x="678" y="108"/>
                  </a:lnTo>
                  <a:lnTo>
                    <a:pt x="739" y="83"/>
                  </a:lnTo>
                  <a:lnTo>
                    <a:pt x="800" y="60"/>
                  </a:lnTo>
                  <a:lnTo>
                    <a:pt x="863" y="42"/>
                  </a:lnTo>
                  <a:lnTo>
                    <a:pt x="926" y="26"/>
                  </a:lnTo>
                  <a:lnTo>
                    <a:pt x="990" y="15"/>
                  </a:lnTo>
                  <a:lnTo>
                    <a:pt x="1053" y="6"/>
                  </a:lnTo>
                  <a:lnTo>
                    <a:pt x="1117" y="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tx2">
                <a:lumMod val="75000"/>
                <a:alpha val="83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790709" y="6403695"/>
              <a:ext cx="309634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SQLite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(1) </a:t>
            </a:r>
            <a:r>
              <a:rPr lang="en-US" altLang="ko-KR" sz="2000" b="1" dirty="0" err="1" smtClean="0">
                <a:latin typeface="-윤고딕340" pitchFamily="18" charset="-127"/>
                <a:ea typeface="-윤고딕340" pitchFamily="18" charset="-127"/>
              </a:rPr>
              <a:t>WithMeBatis</a:t>
            </a:r>
            <a:r>
              <a:rPr lang="ko-KR" altLang="en-US" sz="2000" b="1" dirty="0">
                <a:latin typeface="-윤고딕340" pitchFamily="18" charset="-127"/>
                <a:ea typeface="-윤고딕340" pitchFamily="18" charset="-127"/>
              </a:rPr>
              <a:t>란</a:t>
            </a:r>
            <a:r>
              <a:rPr lang="en-US" altLang="ko-KR" sz="2000" b="1" dirty="0">
                <a:latin typeface="-윤고딕340" pitchFamily="18" charset="-127"/>
                <a:ea typeface="-윤고딕340" pitchFamily="18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74032" y="1412103"/>
            <a:ext cx="7274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ea typeface="-윤고딕320" pitchFamily="18" charset="-127"/>
              </a:rPr>
              <a:t>WithMeBatis</a:t>
            </a:r>
            <a:r>
              <a:rPr lang="ko-KR" altLang="en-US" sz="1600" dirty="0" smtClean="0">
                <a:ea typeface="-윤고딕320" pitchFamily="18" charset="-127"/>
              </a:rPr>
              <a:t>는 </a:t>
            </a:r>
            <a:r>
              <a:rPr lang="ko-KR" altLang="en-US" sz="1600" dirty="0" smtClean="0">
                <a:latin typeface="+mn-ea"/>
              </a:rPr>
              <a:t>기존의 </a:t>
            </a:r>
            <a:r>
              <a:rPr lang="en-US" altLang="ko-KR" sz="1600" dirty="0" err="1" smtClean="0">
                <a:latin typeface="+mn-ea"/>
              </a:rPr>
              <a:t>i</a:t>
            </a:r>
            <a:r>
              <a:rPr lang="en-US" altLang="ko-KR" sz="1600" dirty="0" smtClean="0">
                <a:latin typeface="+mn-ea"/>
              </a:rPr>
              <a:t>-BATIS </a:t>
            </a:r>
            <a:r>
              <a:rPr lang="ko-KR" altLang="en-US" sz="1600" dirty="0">
                <a:latin typeface="+mn-ea"/>
              </a:rPr>
              <a:t>기능에서 작은 크기와 </a:t>
            </a:r>
            <a:r>
              <a:rPr lang="ko-KR" altLang="en-US" sz="1600" dirty="0" smtClean="0">
                <a:latin typeface="+mn-ea"/>
              </a:rPr>
              <a:t>간결한 </a:t>
            </a:r>
            <a:r>
              <a:rPr lang="en-US" altLang="ko-KR" sz="1600" dirty="0" smtClean="0">
                <a:latin typeface="+mn-ea"/>
              </a:rPr>
              <a:t>SQLITE DB</a:t>
            </a:r>
            <a:r>
              <a:rPr lang="ko-KR" altLang="en-US" sz="1600" dirty="0" smtClean="0">
                <a:latin typeface="+mn-ea"/>
              </a:rPr>
              <a:t>를 추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가해 최초 환경파일을 읽어올 때 </a:t>
            </a:r>
            <a:r>
              <a:rPr lang="en-US" altLang="ko-KR" sz="1600" dirty="0" smtClean="0">
                <a:latin typeface="+mn-ea"/>
              </a:rPr>
              <a:t>ORACLE</a:t>
            </a:r>
            <a:r>
              <a:rPr lang="ko-KR" altLang="en-US" sz="1600" dirty="0" smtClean="0">
                <a:latin typeface="+mn-ea"/>
              </a:rPr>
              <a:t>에있는 테이블의 정보를 가져와 </a:t>
            </a:r>
            <a:r>
              <a:rPr lang="en-US" altLang="ko-KR" sz="1600" dirty="0" smtClean="0">
                <a:latin typeface="+mn-ea"/>
              </a:rPr>
              <a:t>SQLITE DB</a:t>
            </a:r>
            <a:r>
              <a:rPr lang="ko-KR" altLang="en-US" sz="1600" dirty="0" smtClean="0">
                <a:latin typeface="+mn-ea"/>
              </a:rPr>
              <a:t>에 테이블을 만들어주어 </a:t>
            </a:r>
            <a:r>
              <a:rPr lang="en-US" altLang="ko-KR" sz="1600" dirty="0" smtClean="0">
                <a:latin typeface="+mn-ea"/>
              </a:rPr>
              <a:t>CRUD </a:t>
            </a:r>
            <a:r>
              <a:rPr lang="ko-KR" altLang="en-US" sz="1600" dirty="0" smtClean="0">
                <a:latin typeface="+mn-ea"/>
              </a:rPr>
              <a:t>속도를 향상 시키는 프레임워크이다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ko-KR" altLang="en-US" dirty="0">
              <a:ea typeface="-윤고딕320" pitchFamily="18" charset="-127"/>
            </a:endParaRPr>
          </a:p>
          <a:p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26" name="직사각형 25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32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548680"/>
            <a:ext cx="30150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(2) J2LOG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란</a:t>
            </a:r>
            <a:r>
              <a:rPr lang="en-US" altLang="ko-KR" sz="2000" b="1" dirty="0">
                <a:latin typeface="-윤고딕340" pitchFamily="18" charset="-127"/>
                <a:ea typeface="-윤고딕340" pitchFamily="18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74032" y="1412103"/>
            <a:ext cx="7274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J2log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LOG4J</a:t>
            </a:r>
            <a:r>
              <a:rPr lang="ko-KR" altLang="en-US" sz="1600" dirty="0" smtClean="0"/>
              <a:t>를 모방한 것으로 </a:t>
            </a:r>
            <a:r>
              <a:rPr lang="ko-KR" altLang="en-US" sz="1600" dirty="0"/>
              <a:t>프로그래머가 로그문의 출력을 다양한 대상으로 할 수 있도록 도와주는 도구이다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r>
              <a:rPr lang="ko-KR" altLang="en-US" sz="1600" dirty="0" smtClean="0"/>
              <a:t>애플리케이션에 </a:t>
            </a:r>
            <a:r>
              <a:rPr lang="ko-KR" altLang="en-US" sz="1600" dirty="0"/>
              <a:t>문제가 생겼을 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로깅을</a:t>
            </a:r>
            <a:r>
              <a:rPr lang="ko-KR" altLang="en-US" sz="1600" dirty="0"/>
              <a:t> 활성화하면 문제의 위치를 찾을 수 있으므로 도움이 된다</a:t>
            </a:r>
            <a:r>
              <a:rPr lang="en-US" altLang="ko-KR" sz="1600" dirty="0" smtClean="0"/>
              <a:t>.</a:t>
            </a:r>
            <a:endParaRPr lang="ko-KR" altLang="en-US" dirty="0"/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56812"/>
              </p:ext>
            </p:extLst>
          </p:nvPr>
        </p:nvGraphicFramePr>
        <p:xfrm>
          <a:off x="1975654" y="4472384"/>
          <a:ext cx="6196746" cy="1666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0162"/>
                <a:gridCol w="5256584"/>
              </a:tblGrid>
              <a:tr h="2380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로그레벨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238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FATAL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smtClean="0">
                          <a:effectLst/>
                        </a:rPr>
                        <a:t> 아주 </a:t>
                      </a:r>
                      <a:r>
                        <a:rPr lang="ko-KR" altLang="en-US" sz="900" u="none" strike="noStrike" dirty="0">
                          <a:effectLst/>
                        </a:rPr>
                        <a:t>심각한 에러가 발생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</a:tr>
              <a:tr h="238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ERROR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smtClean="0">
                          <a:effectLst/>
                        </a:rPr>
                        <a:t> 어떠한 </a:t>
                      </a:r>
                      <a:r>
                        <a:rPr lang="ko-KR" altLang="en-US" sz="900" u="none" strike="noStrike" dirty="0">
                          <a:effectLst/>
                        </a:rPr>
                        <a:t>요청을 처리하는 중 문제가 발생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</a:tr>
              <a:tr h="238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WARN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smtClean="0">
                          <a:effectLst/>
                        </a:rPr>
                        <a:t> 프로그램의 </a:t>
                      </a:r>
                      <a:r>
                        <a:rPr lang="ko-KR" altLang="en-US" sz="900" u="none" strike="noStrike" dirty="0">
                          <a:effectLst/>
                        </a:rPr>
                        <a:t>실행에는 문제가 없지만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향후 시스템 에러의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원인이 </a:t>
                      </a:r>
                      <a:r>
                        <a:rPr lang="ko-KR" altLang="en-US" sz="900" u="none" strike="noStrike" dirty="0">
                          <a:effectLst/>
                        </a:rPr>
                        <a:t>될 수 있는 경고성 메시지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</a:tr>
              <a:tr h="238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INFO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어떠한 상태변경과 같은 정보성 메시지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</a:tr>
              <a:tr h="238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BEBUG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smtClean="0">
                          <a:effectLst/>
                        </a:rPr>
                        <a:t>개발 시 </a:t>
                      </a:r>
                      <a:r>
                        <a:rPr lang="ko-KR" altLang="en-US" sz="900" u="none" strike="noStrike" dirty="0">
                          <a:effectLst/>
                        </a:rPr>
                        <a:t>디버그 용도로 사용하는 메시지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</a:tr>
              <a:tr h="238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광범위한 디버그 레벨을 해결하기 위해 좀 더 상세한 이벤트 출력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>
            <a:off x="1535082" y="2564904"/>
            <a:ext cx="6997358" cy="1600909"/>
            <a:chOff x="827584" y="1124744"/>
            <a:chExt cx="6997358" cy="1600909"/>
          </a:xfrm>
        </p:grpSpPr>
        <p:cxnSp>
          <p:nvCxnSpPr>
            <p:cNvPr id="74" name="직선 연결선 73"/>
            <p:cNvCxnSpPr/>
            <p:nvPr/>
          </p:nvCxnSpPr>
          <p:spPr>
            <a:xfrm flipH="1" flipV="1">
              <a:off x="1282270" y="1670738"/>
              <a:ext cx="270714" cy="3541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827584" y="1124744"/>
              <a:ext cx="164755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J2LOG(LOG4J) </a:t>
              </a:r>
              <a:r>
                <a:rPr lang="ko-KR" altLang="en-US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구조</a:t>
              </a:r>
              <a:endPara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Primitive type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 flipH="1">
              <a:off x="7551190" y="1763837"/>
              <a:ext cx="193216" cy="19493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타원 76"/>
            <p:cNvSpPr/>
            <p:nvPr/>
          </p:nvSpPr>
          <p:spPr>
            <a:xfrm>
              <a:off x="7680926" y="1670738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2208597" y="2257740"/>
              <a:ext cx="407886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/>
            <p:cNvSpPr/>
            <p:nvPr/>
          </p:nvSpPr>
          <p:spPr>
            <a:xfrm>
              <a:off x="1398716" y="1789828"/>
              <a:ext cx="935825" cy="9358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17627" y="207307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logger</a:t>
              </a:r>
            </a:p>
          </p:txBody>
        </p:sp>
        <p:sp>
          <p:nvSpPr>
            <p:cNvPr id="81" name="타원 80"/>
            <p:cNvSpPr/>
            <p:nvPr/>
          </p:nvSpPr>
          <p:spPr>
            <a:xfrm>
              <a:off x="6413798" y="1623875"/>
              <a:ext cx="1012427" cy="101242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348380" y="1844824"/>
              <a:ext cx="114326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</a:rPr>
                <a:t>Appender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layout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>
              <a:off x="2580189" y="2257740"/>
              <a:ext cx="194653" cy="204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/>
            <p:nvPr/>
          </p:nvSpPr>
          <p:spPr>
            <a:xfrm>
              <a:off x="2702834" y="2390445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42" name="직사각형 41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27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11663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 </a:t>
            </a:r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WithMeBatis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548680"/>
            <a:ext cx="39652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(3) </a:t>
            </a:r>
            <a:r>
              <a:rPr lang="en-US" altLang="ko-KR" sz="2000" b="1" dirty="0" err="1" smtClean="0">
                <a:latin typeface="-윤고딕340" pitchFamily="18" charset="-127"/>
                <a:ea typeface="-윤고딕340" pitchFamily="18" charset="-127"/>
              </a:rPr>
              <a:t>WithMeBatis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b="1" dirty="0" smtClean="0">
                <a:latin typeface="-윤고딕340" pitchFamily="18" charset="-127"/>
                <a:ea typeface="-윤고딕340" pitchFamily="18" charset="-127"/>
              </a:rPr>
              <a:t>구성도 </a:t>
            </a:r>
            <a:r>
              <a:rPr lang="en-US" altLang="ko-KR" sz="2000" b="1" dirty="0" smtClean="0">
                <a:latin typeface="-윤고딕340" pitchFamily="18" charset="-127"/>
                <a:ea typeface="-윤고딕340" pitchFamily="18" charset="-127"/>
              </a:rPr>
              <a:t>- </a:t>
            </a:r>
            <a:r>
              <a:rPr lang="ko-KR" altLang="en-US" sz="2000" b="1" dirty="0" err="1" smtClean="0">
                <a:latin typeface="-윤고딕340" pitchFamily="18" charset="-127"/>
                <a:ea typeface="-윤고딕340" pitchFamily="18" charset="-127"/>
              </a:rPr>
              <a:t>①</a:t>
            </a:r>
            <a:endParaRPr lang="en-US" altLang="ko-KR" sz="2000" b="1" dirty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403648" y="1547820"/>
            <a:ext cx="7144713" cy="4977524"/>
            <a:chOff x="787864" y="1431227"/>
            <a:chExt cx="7144713" cy="4977524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85"/>
            <a:stretch/>
          </p:blipFill>
          <p:spPr>
            <a:xfrm>
              <a:off x="846018" y="1633588"/>
              <a:ext cx="1219314" cy="1364236"/>
            </a:xfrm>
            <a:prstGeom prst="rect">
              <a:avLst/>
            </a:prstGeom>
            <a:effectLst>
              <a:reflection blurRad="12700" stA="25000" endPos="94000" dir="5400000" sy="-100000" algn="bl" rotWithShape="0"/>
            </a:effectLst>
          </p:spPr>
        </p:pic>
        <p:sp>
          <p:nvSpPr>
            <p:cNvPr id="30" name="TextBox 33"/>
            <p:cNvSpPr txBox="1"/>
            <p:nvPr/>
          </p:nvSpPr>
          <p:spPr>
            <a:xfrm>
              <a:off x="787864" y="3527064"/>
              <a:ext cx="1335622" cy="95410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ko-KR" sz="800" b="1" dirty="0">
                  <a:solidFill>
                    <a:schemeClr val="tx1"/>
                  </a:solidFill>
                  <a:effectLst/>
                </a:rPr>
                <a:t>● </a:t>
              </a:r>
              <a:r>
                <a:rPr lang="en-US" altLang="ko-KR" sz="800" b="1" dirty="0" smtClean="0">
                  <a:solidFill>
                    <a:schemeClr val="tx1"/>
                  </a:solidFill>
                  <a:effectLst/>
                </a:rPr>
                <a:t> </a:t>
              </a:r>
              <a:r>
                <a:rPr lang="ko-KR" altLang="ko-KR" sz="800" b="1" dirty="0" smtClean="0">
                  <a:solidFill>
                    <a:schemeClr val="tx1"/>
                  </a:solidFill>
                  <a:effectLst/>
                </a:rPr>
                <a:t>환경파일 </a:t>
              </a:r>
              <a:r>
                <a:rPr lang="ko-KR" altLang="ko-KR" sz="800" b="1" dirty="0">
                  <a:solidFill>
                    <a:schemeClr val="tx1"/>
                  </a:solidFill>
                  <a:effectLst/>
                </a:rPr>
                <a:t>작성</a:t>
              </a:r>
              <a:endParaRPr lang="ko-KR" altLang="ko-KR" sz="800" b="1" dirty="0">
                <a:effectLst/>
              </a:endParaRPr>
            </a:p>
            <a:p>
              <a:r>
                <a:rPr lang="ko-KR" altLang="ko-KR" sz="800" b="1" dirty="0">
                  <a:solidFill>
                    <a:schemeClr val="tx1"/>
                  </a:solidFill>
                  <a:effectLst/>
                </a:rPr>
                <a:t>●</a:t>
              </a:r>
              <a:r>
                <a:rPr lang="en-US" altLang="ko-KR" sz="800" b="1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altLang="ko-KR" sz="800" b="1" dirty="0" smtClean="0">
                  <a:solidFill>
                    <a:schemeClr val="tx1"/>
                  </a:solidFill>
                  <a:effectLst/>
                </a:rPr>
                <a:t> Vo </a:t>
              </a:r>
              <a:r>
                <a:rPr lang="ko-KR" altLang="ko-KR" sz="800" b="1" dirty="0">
                  <a:solidFill>
                    <a:schemeClr val="tx1"/>
                  </a:solidFill>
                  <a:effectLst/>
                </a:rPr>
                <a:t>설정 작성</a:t>
              </a:r>
              <a:endParaRPr lang="ko-KR" altLang="ko-KR" sz="800" b="1" dirty="0">
                <a:effectLst/>
              </a:endParaRPr>
            </a:p>
            <a:p>
              <a:r>
                <a:rPr lang="ko-KR" altLang="ko-KR" sz="800" b="1" dirty="0">
                  <a:solidFill>
                    <a:schemeClr val="tx1"/>
                  </a:solidFill>
                  <a:effectLst/>
                </a:rPr>
                <a:t>●</a:t>
              </a:r>
              <a:r>
                <a:rPr lang="en-US" altLang="ko-KR" sz="800" b="1" baseline="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altLang="ko-KR" sz="800" b="1" baseline="0" dirty="0" smtClean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altLang="ko-KR" sz="800" b="1" baseline="0" dirty="0" err="1" smtClean="0">
                  <a:solidFill>
                    <a:schemeClr val="tx1"/>
                  </a:solidFill>
                  <a:effectLst/>
                </a:rPr>
                <a:t>DAOimpl</a:t>
              </a:r>
              <a:endParaRPr lang="ko-KR" altLang="ko-KR" sz="800" b="1" dirty="0">
                <a:effectLst/>
              </a:endParaRPr>
            </a:p>
            <a:p>
              <a:r>
                <a:rPr lang="ko-KR" altLang="ko-KR" sz="800" b="1" dirty="0">
                  <a:solidFill>
                    <a:schemeClr val="tx1"/>
                  </a:solidFill>
                  <a:effectLst/>
                </a:rPr>
                <a:t>●</a:t>
              </a:r>
              <a:r>
                <a:rPr lang="en-US" altLang="ko-KR" sz="800" b="1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altLang="ko-KR" sz="800" b="1" dirty="0" smtClean="0">
                  <a:solidFill>
                    <a:schemeClr val="tx1"/>
                  </a:solidFill>
                  <a:effectLst/>
                </a:rPr>
                <a:t> J2Log</a:t>
              </a:r>
              <a:r>
                <a:rPr lang="en-US" altLang="ko-KR" sz="800" b="1" baseline="0" dirty="0" smtClean="0">
                  <a:solidFill>
                    <a:schemeClr val="tx1"/>
                  </a:solidFill>
                  <a:effectLst/>
                </a:rPr>
                <a:t> </a:t>
              </a:r>
              <a:r>
                <a:rPr lang="ko-KR" altLang="ko-KR" sz="800" b="1" baseline="0" dirty="0">
                  <a:solidFill>
                    <a:schemeClr val="tx1"/>
                  </a:solidFill>
                  <a:effectLst/>
                </a:rPr>
                <a:t>환경파일 작성</a:t>
              </a:r>
              <a:endParaRPr lang="ko-KR" altLang="ko-KR" sz="800" b="1" dirty="0">
                <a:effectLst/>
              </a:endParaRPr>
            </a:p>
            <a:p>
              <a:r>
                <a:rPr lang="ko-KR" altLang="ko-KR" sz="800" b="1" dirty="0">
                  <a:solidFill>
                    <a:schemeClr val="tx1"/>
                  </a:solidFill>
                  <a:effectLst/>
                </a:rPr>
                <a:t>●</a:t>
              </a:r>
              <a:r>
                <a:rPr lang="en-US" altLang="ko-KR" sz="800" b="1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altLang="ko-KR" sz="800" b="1" dirty="0" smtClean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altLang="ko-KR" sz="800" b="1" dirty="0" err="1" smtClean="0">
                  <a:solidFill>
                    <a:schemeClr val="tx1"/>
                  </a:solidFill>
                  <a:effectLst/>
                </a:rPr>
                <a:t>WithMeConnPath</a:t>
              </a:r>
              <a:endParaRPr lang="ko-KR" altLang="ko-KR" sz="800" b="1" dirty="0">
                <a:effectLst/>
              </a:endParaRPr>
            </a:p>
            <a:p>
              <a:r>
                <a:rPr lang="en-US" altLang="ko-KR" sz="800" b="1" dirty="0">
                  <a:solidFill>
                    <a:schemeClr val="tx1"/>
                  </a:solidFill>
                  <a:effectLst/>
                </a:rPr>
                <a:t>     </a:t>
              </a:r>
              <a:r>
                <a:rPr lang="ko-KR" altLang="ko-KR" sz="800" b="1" dirty="0">
                  <a:solidFill>
                    <a:schemeClr val="tx1"/>
                  </a:solidFill>
                  <a:effectLst/>
                </a:rPr>
                <a:t>클래스 사용</a:t>
              </a:r>
              <a:endParaRPr lang="ko-KR" altLang="ko-KR" sz="800" b="1" dirty="0">
                <a:effectLst/>
              </a:endParaRPr>
            </a:p>
            <a:p>
              <a:endParaRPr lang="ko-KR" altLang="en-US" sz="800" dirty="0"/>
            </a:p>
          </p:txBody>
        </p:sp>
        <p:sp>
          <p:nvSpPr>
            <p:cNvPr id="32" name="TextBox 35"/>
            <p:cNvSpPr txBox="1"/>
            <p:nvPr/>
          </p:nvSpPr>
          <p:spPr>
            <a:xfrm>
              <a:off x="901677" y="3039319"/>
              <a:ext cx="1107996" cy="46166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/>
                <a:t>사용자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151910" y="2604940"/>
              <a:ext cx="914400" cy="2510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err="1"/>
                <a:t>WithmeWrap</a:t>
              </a:r>
              <a:endParaRPr lang="ko-KR" altLang="en-US" sz="6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151910" y="2841170"/>
              <a:ext cx="914400" cy="144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Connection, JDBC, </a:t>
              </a:r>
              <a:r>
                <a:rPr lang="ko-KR" altLang="en-US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오라클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질의문</a:t>
              </a:r>
              <a:endPara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7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WithMeDCP</a:t>
              </a: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객체를 </a:t>
              </a:r>
              <a:r>
                <a:rPr lang="ko-KR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생성한다</a:t>
              </a:r>
              <a:endParaRPr lang="en-US" altLang="ko-KR" sz="7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Connection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성공여부를 </a:t>
              </a:r>
              <a:r>
                <a:rPr lang="en-US" altLang="ko-KR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WithMeConnPath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클래스로 </a:t>
              </a:r>
              <a:r>
                <a:rPr lang="ko-KR" altLang="en-US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리턴한다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587117" y="3375443"/>
              <a:ext cx="914400" cy="2510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err="1"/>
                <a:t>ConnFactory</a:t>
              </a:r>
              <a:endParaRPr lang="ko-KR" altLang="en-US" sz="600" b="1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587117" y="3611674"/>
              <a:ext cx="914400" cy="527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Connection </a:t>
              </a:r>
              <a:r>
                <a:rPr lang="ko-KR" alt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객체를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생성해 </a:t>
              </a:r>
              <a:r>
                <a:rPr lang="en-US" altLang="ko-KR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WithMeDCP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클래스로 리턴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586925" y="2604940"/>
              <a:ext cx="914400" cy="2510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err="1"/>
                <a:t>WithMeDCP</a:t>
              </a:r>
              <a:endParaRPr lang="ko-KR" altLang="en-US" sz="7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586925" y="2841171"/>
              <a:ext cx="914400" cy="527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초기 </a:t>
              </a: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</a:t>
              </a:r>
              <a:r>
                <a:rPr lang="ko-KR" altLang="en-US" sz="7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객체수와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최대 </a:t>
              </a: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</a:t>
              </a:r>
              <a:r>
                <a:rPr lang="ko-KR" altLang="en-US" sz="7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객체수를</a:t>
              </a:r>
              <a:r>
                <a:rPr lang="ko-KR" alt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설정하는 클래스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018177" y="2605813"/>
              <a:ext cx="914400" cy="2510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err="1"/>
                <a:t>PropertiesisExist</a:t>
              </a:r>
              <a:endParaRPr lang="ko-KR" altLang="en-US" sz="700" b="1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18177" y="2842043"/>
              <a:ext cx="914400" cy="1224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환경파일의 </a:t>
              </a:r>
              <a:r>
                <a:rPr lang="ko-KR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존재여부 확인</a:t>
              </a: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클래스</a:t>
              </a:r>
              <a:endParaRPr lang="en-US" altLang="ko-KR" sz="7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ko-KR" altLang="ko-KR" sz="7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존재여부를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75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boolean</a:t>
              </a:r>
              <a:endParaRPr lang="en-US" altLang="ko-KR" sz="7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ko-KR" sz="7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타입으로</a:t>
              </a:r>
              <a:r>
                <a:rPr lang="en-US" altLang="ko-KR" sz="7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WithMeDCP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클래스에 리턴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582980" y="1431227"/>
              <a:ext cx="914400" cy="251083"/>
            </a:xfrm>
            <a:prstGeom prst="rect">
              <a:avLst/>
            </a:pr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700" b="1" dirty="0"/>
                <a:t>J2logSet</a:t>
              </a:r>
              <a:endParaRPr lang="ko-KR" altLang="ko-KR" sz="600" b="1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582980" y="1667458"/>
              <a:ext cx="914400" cy="527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출력형태 </a:t>
              </a:r>
              <a:r>
                <a:rPr lang="ko-KR" alt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및 파일 생성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위치 등을 </a:t>
              </a:r>
              <a:r>
                <a:rPr lang="ko-KR" alt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정하는 클래스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016716" y="1431227"/>
              <a:ext cx="914400" cy="2510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J2log</a:t>
              </a:r>
              <a:endParaRPr lang="ko-KR" altLang="en-US" sz="600" b="1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016716" y="1667458"/>
              <a:ext cx="914400" cy="527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환경파일에 </a:t>
              </a:r>
              <a:r>
                <a:rPr lang="ko-KR" alt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있는 값을 가져와 </a:t>
              </a:r>
              <a:r>
                <a:rPr lang="en-US" altLang="ko-KR" sz="7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init</a:t>
              </a: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()</a:t>
              </a:r>
              <a:r>
                <a:rPr lang="ko-KR" alt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해주는 클래스 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722311" y="2604940"/>
              <a:ext cx="914400" cy="251083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err="1" smtClean="0"/>
                <a:t>WithMeConnPath</a:t>
              </a:r>
              <a:endParaRPr lang="ko-KR" altLang="en-US" sz="6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22311" y="2841171"/>
              <a:ext cx="914400" cy="661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WithmeWrap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클래스의 객체를 생성</a:t>
              </a:r>
              <a:endParaRPr lang="en-US" altLang="ko-KR" sz="7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커넥션시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사용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636711" y="2943395"/>
              <a:ext cx="515199" cy="152400"/>
              <a:chOff x="3059688" y="2844552"/>
              <a:chExt cx="515199" cy="152400"/>
            </a:xfrm>
          </p:grpSpPr>
          <p:cxnSp>
            <p:nvCxnSpPr>
              <p:cNvPr id="101" name="직선 연결선 100"/>
              <p:cNvCxnSpPr/>
              <p:nvPr/>
            </p:nvCxnSpPr>
            <p:spPr>
              <a:xfrm>
                <a:off x="3059688" y="2996952"/>
                <a:ext cx="504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3073481" y="2844552"/>
                <a:ext cx="50140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/>
            <p:cNvGrpSpPr/>
            <p:nvPr/>
          </p:nvGrpSpPr>
          <p:grpSpPr>
            <a:xfrm>
              <a:off x="5067781" y="2943395"/>
              <a:ext cx="515199" cy="152400"/>
              <a:chOff x="3059688" y="2844552"/>
              <a:chExt cx="515199" cy="152400"/>
            </a:xfrm>
          </p:grpSpPr>
          <p:cxnSp>
            <p:nvCxnSpPr>
              <p:cNvPr id="99" name="직선 연결선 98"/>
              <p:cNvCxnSpPr/>
              <p:nvPr/>
            </p:nvCxnSpPr>
            <p:spPr>
              <a:xfrm>
                <a:off x="3059688" y="2996952"/>
                <a:ext cx="504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3073481" y="2844552"/>
                <a:ext cx="50140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501517" y="2943395"/>
              <a:ext cx="515199" cy="152400"/>
              <a:chOff x="3059688" y="2844552"/>
              <a:chExt cx="515199" cy="152400"/>
            </a:xfrm>
          </p:grpSpPr>
          <p:cxnSp>
            <p:nvCxnSpPr>
              <p:cNvPr id="97" name="직선 연결선 96"/>
              <p:cNvCxnSpPr/>
              <p:nvPr/>
            </p:nvCxnSpPr>
            <p:spPr>
              <a:xfrm>
                <a:off x="3059688" y="2996952"/>
                <a:ext cx="504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>
                <a:off x="3073481" y="2844552"/>
                <a:ext cx="50140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/>
            <p:cNvSpPr/>
            <p:nvPr/>
          </p:nvSpPr>
          <p:spPr>
            <a:xfrm>
              <a:off x="4151910" y="4354757"/>
              <a:ext cx="914400" cy="2510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err="1"/>
                <a:t>W</a:t>
              </a:r>
              <a:r>
                <a:rPr lang="en-US" altLang="ko-KR" sz="700" b="1" dirty="0" err="1" smtClean="0"/>
                <a:t>ithMeWrapSql</a:t>
              </a:r>
              <a:endParaRPr lang="ko-KR" altLang="en-US" sz="600" b="1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151910" y="4590988"/>
              <a:ext cx="914400" cy="782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WithMeDCPSqlite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객체를 생성하여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Connection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객체를 초기화 및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Statement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생성</a:t>
              </a:r>
              <a:endPara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586925" y="4354757"/>
              <a:ext cx="914400" cy="2510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err="1" smtClean="0"/>
                <a:t>WithMeDCPSql</a:t>
              </a:r>
              <a:endParaRPr lang="ko-KR" altLang="en-US" sz="600" b="1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586925" y="4590988"/>
              <a:ext cx="914400" cy="640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초기 </a:t>
              </a: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</a:t>
              </a:r>
              <a:r>
                <a:rPr lang="ko-KR" altLang="en-US" sz="7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객체수와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최대 </a:t>
              </a: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</a:t>
              </a:r>
              <a:r>
                <a:rPr lang="ko-KR" altLang="en-US" sz="7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객체수를</a:t>
              </a:r>
              <a:r>
                <a:rPr lang="ko-KR" alt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다중연결시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pool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018177" y="4355630"/>
              <a:ext cx="914400" cy="2510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err="1" smtClean="0"/>
                <a:t>ConnFactorySql</a:t>
              </a:r>
              <a:endParaRPr lang="ko-KR" altLang="en-US" sz="600" b="1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018177" y="4591861"/>
              <a:ext cx="914400" cy="640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SQLite DB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와 연동하는 클래스</a:t>
              </a:r>
              <a:endPara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3313504" y="4845612"/>
              <a:ext cx="82740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3313504" y="4693212"/>
              <a:ext cx="83840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/>
            <p:cNvGrpSpPr/>
            <p:nvPr/>
          </p:nvGrpSpPr>
          <p:grpSpPr>
            <a:xfrm>
              <a:off x="5067781" y="4693212"/>
              <a:ext cx="515199" cy="152400"/>
              <a:chOff x="3059688" y="2844552"/>
              <a:chExt cx="515199" cy="152400"/>
            </a:xfrm>
          </p:grpSpPr>
          <p:cxnSp>
            <p:nvCxnSpPr>
              <p:cNvPr id="95" name="직선 연결선 94"/>
              <p:cNvCxnSpPr/>
              <p:nvPr/>
            </p:nvCxnSpPr>
            <p:spPr>
              <a:xfrm>
                <a:off x="3059688" y="2996952"/>
                <a:ext cx="504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3073481" y="2844552"/>
                <a:ext cx="50140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/>
            <p:cNvGrpSpPr/>
            <p:nvPr/>
          </p:nvGrpSpPr>
          <p:grpSpPr>
            <a:xfrm>
              <a:off x="6501517" y="4693212"/>
              <a:ext cx="515199" cy="152400"/>
              <a:chOff x="3059688" y="2844552"/>
              <a:chExt cx="515199" cy="152400"/>
            </a:xfrm>
          </p:grpSpPr>
          <p:cxnSp>
            <p:nvCxnSpPr>
              <p:cNvPr id="93" name="직선 연결선 92"/>
              <p:cNvCxnSpPr/>
              <p:nvPr/>
            </p:nvCxnSpPr>
            <p:spPr>
              <a:xfrm>
                <a:off x="3059688" y="2996952"/>
                <a:ext cx="504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073481" y="2844552"/>
                <a:ext cx="50140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직사각형 59"/>
            <p:cNvSpPr/>
            <p:nvPr/>
          </p:nvSpPr>
          <p:spPr>
            <a:xfrm>
              <a:off x="4151910" y="5521764"/>
              <a:ext cx="914400" cy="2510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err="1"/>
                <a:t>WithMeServer</a:t>
              </a:r>
              <a:endParaRPr lang="ko-KR" altLang="en-US" sz="700" b="1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151910" y="5757995"/>
              <a:ext cx="914400" cy="527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WithMeServer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586925" y="5521764"/>
              <a:ext cx="914400" cy="251083"/>
            </a:xfrm>
            <a:prstGeom prst="rect">
              <a:avLst/>
            </a:pr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/>
                <a:t>ORACLE</a:t>
              </a:r>
              <a:endParaRPr lang="ko-KR" altLang="en-US" sz="700" b="1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586925" y="5757995"/>
              <a:ext cx="914400" cy="527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Oracle Server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722311" y="5521764"/>
              <a:ext cx="914400" cy="2510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err="1" smtClean="0"/>
                <a:t>WithMeServer</a:t>
              </a:r>
              <a:endParaRPr lang="ko-KR" altLang="en-US" sz="600" b="1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22311" y="5757995"/>
              <a:ext cx="914400" cy="650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ORACLE 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서버의 데이터를 가져와 </a:t>
              </a:r>
              <a:r>
                <a:rPr lang="en-US" altLang="ko-KR" sz="7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WithMeServer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</a:t>
              </a:r>
              <a:r>
                <a:rPr lang="en-US" altLang="ko-KR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7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및 테이블을 생성</a:t>
              </a:r>
              <a:endParaRPr lang="ko-KR" altLang="ko-KR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3636711" y="5860219"/>
              <a:ext cx="515199" cy="152400"/>
              <a:chOff x="3059688" y="2844552"/>
              <a:chExt cx="515199" cy="152400"/>
            </a:xfrm>
          </p:grpSpPr>
          <p:cxnSp>
            <p:nvCxnSpPr>
              <p:cNvPr id="91" name="직선 연결선 90"/>
              <p:cNvCxnSpPr/>
              <p:nvPr/>
            </p:nvCxnSpPr>
            <p:spPr>
              <a:xfrm>
                <a:off x="3059688" y="2996952"/>
                <a:ext cx="504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3073481" y="2844552"/>
                <a:ext cx="50140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/>
            <p:cNvGrpSpPr/>
            <p:nvPr/>
          </p:nvGrpSpPr>
          <p:grpSpPr>
            <a:xfrm>
              <a:off x="5067781" y="5860219"/>
              <a:ext cx="515199" cy="152400"/>
              <a:chOff x="3059688" y="2844552"/>
              <a:chExt cx="515199" cy="152400"/>
            </a:xfrm>
          </p:grpSpPr>
          <p:cxnSp>
            <p:nvCxnSpPr>
              <p:cNvPr id="89" name="직선 연결선 88"/>
              <p:cNvCxnSpPr/>
              <p:nvPr/>
            </p:nvCxnSpPr>
            <p:spPr>
              <a:xfrm>
                <a:off x="3059688" y="2996952"/>
                <a:ext cx="504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3073481" y="2844552"/>
                <a:ext cx="50140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직선 연결선 67"/>
            <p:cNvCxnSpPr/>
            <p:nvPr/>
          </p:nvCxnSpPr>
          <p:spPr>
            <a:xfrm>
              <a:off x="6501517" y="1931007"/>
              <a:ext cx="5042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6515310" y="1778607"/>
              <a:ext cx="50140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4140602" y="1516055"/>
              <a:ext cx="914400" cy="251083"/>
            </a:xfrm>
            <a:prstGeom prst="rect">
              <a:avLst/>
            </a:pr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" b="1" dirty="0" smtClean="0"/>
                <a:t>File</a:t>
              </a:r>
              <a:r>
                <a:rPr lang="ko-KR" altLang="en-US" sz="600" b="1" dirty="0" smtClean="0"/>
                <a:t>출력</a:t>
              </a:r>
              <a:endParaRPr lang="ko-KR" altLang="ko-KR" sz="600" b="1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4140602" y="1871426"/>
              <a:ext cx="914400" cy="251083"/>
            </a:xfrm>
            <a:prstGeom prst="rect">
              <a:avLst/>
            </a:pr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" b="1" dirty="0" smtClean="0"/>
                <a:t>Console</a:t>
              </a:r>
              <a:r>
                <a:rPr lang="ko-KR" altLang="en-US" sz="600" b="1" dirty="0" smtClean="0"/>
                <a:t>출력</a:t>
              </a:r>
              <a:endParaRPr lang="en-US" altLang="ko-KR" sz="600" b="1" dirty="0" smtClean="0"/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3111003" y="3521034"/>
              <a:ext cx="0" cy="21255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3313504" y="3502325"/>
              <a:ext cx="0" cy="201943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5078706" y="1996967"/>
              <a:ext cx="50140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5078706" y="1645629"/>
              <a:ext cx="50140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2" y="-27384"/>
            <a:ext cx="1071538" cy="6984776"/>
            <a:chOff x="2" y="-27384"/>
            <a:chExt cx="1071538" cy="6984776"/>
          </a:xfrm>
        </p:grpSpPr>
        <p:sp>
          <p:nvSpPr>
            <p:cNvPr id="82" name="직사각형 81"/>
            <p:cNvSpPr/>
            <p:nvPr/>
          </p:nvSpPr>
          <p:spPr>
            <a:xfrm>
              <a:off x="2" y="-27384"/>
              <a:ext cx="1071538" cy="6984776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/>
            <p:cNvSpPr/>
            <p:nvPr/>
          </p:nvSpPr>
          <p:spPr>
            <a:xfrm rot="16200000">
              <a:off x="711048" y="2132404"/>
              <a:ext cx="363794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28305" y="1254446"/>
              <a:ext cx="541363" cy="5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8305" y="1696944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28305" y="2139443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28305" y="2581942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33173" y="3012180"/>
              <a:ext cx="450395" cy="3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05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12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Words>2306</Words>
  <Application>Microsoft Office PowerPoint</Application>
  <PresentationFormat>화면 슬라이드 쇼(4:3)</PresentationFormat>
  <Paragraphs>599</Paragraphs>
  <Slides>36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굴림</vt:lpstr>
      <vt:lpstr>Arial</vt:lpstr>
      <vt:lpstr>굴림체</vt:lpstr>
      <vt:lpstr>맑은 고딕</vt:lpstr>
      <vt:lpstr>Impact</vt:lpstr>
      <vt:lpstr>-윤고딕340</vt:lpstr>
      <vt:lpstr>-윤고딕360</vt:lpstr>
      <vt:lpstr>Wingdings</vt:lpstr>
      <vt:lpstr>Baskerville BT</vt:lpstr>
      <vt:lpstr>-윤고딕320</vt:lpstr>
      <vt:lpstr>-윤고딕330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MacBook Pro</dc:creator>
  <cp:lastModifiedBy>User</cp:lastModifiedBy>
  <cp:revision>161</cp:revision>
  <dcterms:created xsi:type="dcterms:W3CDTF">2013-11-20T15:54:45Z</dcterms:created>
  <dcterms:modified xsi:type="dcterms:W3CDTF">2017-02-27T01:56:04Z</dcterms:modified>
</cp:coreProperties>
</file>